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2"/>
    <p:sldMasterId id="2147483666" r:id="rId3"/>
  </p:sldMasterIdLst>
  <p:notesMasterIdLst>
    <p:notesMasterId r:id="rId31"/>
  </p:notesMasterIdLst>
  <p:handoutMasterIdLst>
    <p:handoutMasterId r:id="rId32"/>
  </p:handoutMasterIdLst>
  <p:sldIdLst>
    <p:sldId id="824" r:id="rId4"/>
    <p:sldId id="832" r:id="rId5"/>
    <p:sldId id="511" r:id="rId6"/>
    <p:sldId id="809" r:id="rId7"/>
    <p:sldId id="810" r:id="rId8"/>
    <p:sldId id="605" r:id="rId9"/>
    <p:sldId id="829" r:id="rId10"/>
    <p:sldId id="833" r:id="rId11"/>
    <p:sldId id="834" r:id="rId12"/>
    <p:sldId id="835" r:id="rId13"/>
    <p:sldId id="820" r:id="rId14"/>
    <p:sldId id="789" r:id="rId15"/>
    <p:sldId id="825" r:id="rId16"/>
    <p:sldId id="601" r:id="rId17"/>
    <p:sldId id="821" r:id="rId18"/>
    <p:sldId id="822" r:id="rId19"/>
    <p:sldId id="836" r:id="rId20"/>
    <p:sldId id="837" r:id="rId21"/>
    <p:sldId id="838" r:id="rId22"/>
    <p:sldId id="839" r:id="rId23"/>
    <p:sldId id="840" r:id="rId24"/>
    <p:sldId id="818" r:id="rId25"/>
    <p:sldId id="823" r:id="rId26"/>
    <p:sldId id="473" r:id="rId27"/>
    <p:sldId id="841" r:id="rId28"/>
    <p:sldId id="842" r:id="rId29"/>
    <p:sldId id="806" r:id="rId30"/>
  </p:sldIdLst>
  <p:sldSz cx="12192000" cy="6858000"/>
  <p:notesSz cx="7102475" cy="9388475"/>
  <p:defaultTextStyle>
    <a:lvl1pPr>
      <a:buClr>
        <a:srgbClr val="4F81BD"/>
      </a:buClr>
      <a:buFont typeface="Arial"/>
      <a:defRPr>
        <a:latin typeface="Calibri"/>
        <a:ea typeface="Calibri"/>
        <a:cs typeface="Calibri"/>
        <a:sym typeface="Calibri"/>
      </a:defRPr>
    </a:lvl1pPr>
    <a:lvl2pPr indent="457200">
      <a:buClr>
        <a:srgbClr val="4F81BD"/>
      </a:buClr>
      <a:buFont typeface="Arial"/>
      <a:defRPr>
        <a:latin typeface="Calibri"/>
        <a:ea typeface="Calibri"/>
        <a:cs typeface="Calibri"/>
        <a:sym typeface="Calibri"/>
      </a:defRPr>
    </a:lvl2pPr>
    <a:lvl3pPr indent="914400">
      <a:buClr>
        <a:srgbClr val="4F81BD"/>
      </a:buClr>
      <a:buFont typeface="Arial"/>
      <a:defRPr>
        <a:latin typeface="Calibri"/>
        <a:ea typeface="Calibri"/>
        <a:cs typeface="Calibri"/>
        <a:sym typeface="Calibri"/>
      </a:defRPr>
    </a:lvl3pPr>
    <a:lvl4pPr indent="1371600">
      <a:buClr>
        <a:srgbClr val="4F81BD"/>
      </a:buClr>
      <a:buFont typeface="Arial"/>
      <a:defRPr>
        <a:latin typeface="Calibri"/>
        <a:ea typeface="Calibri"/>
        <a:cs typeface="Calibri"/>
        <a:sym typeface="Calibri"/>
      </a:defRPr>
    </a:lvl4pPr>
    <a:lvl5pPr marL="1828800">
      <a:buClr>
        <a:srgbClr val="4F81BD"/>
      </a:buClr>
      <a:buSzPct val="100000"/>
      <a:buFont typeface="Arial"/>
      <a:buChar char="–"/>
      <a:defRPr>
        <a:latin typeface="Calibri"/>
        <a:ea typeface="Calibri"/>
        <a:cs typeface="Calibri"/>
        <a:sym typeface="Calibri"/>
      </a:defRPr>
    </a:lvl5pPr>
    <a:lvl6pPr marL="2286000">
      <a:buClr>
        <a:srgbClr val="4F81BD"/>
      </a:buClr>
      <a:buSzPct val="100000"/>
      <a:buFont typeface="Arial"/>
      <a:buChar char="–"/>
      <a:defRPr>
        <a:latin typeface="Calibri"/>
        <a:ea typeface="Calibri"/>
        <a:cs typeface="Calibri"/>
        <a:sym typeface="Calibri"/>
      </a:defRPr>
    </a:lvl6pPr>
    <a:lvl7pPr marL="2743200">
      <a:buClr>
        <a:srgbClr val="4F81BD"/>
      </a:buClr>
      <a:buSzPct val="100000"/>
      <a:buFont typeface="Arial"/>
      <a:buChar char="–"/>
      <a:defRPr>
        <a:latin typeface="Calibri"/>
        <a:ea typeface="Calibri"/>
        <a:cs typeface="Calibri"/>
        <a:sym typeface="Calibri"/>
      </a:defRPr>
    </a:lvl7pPr>
    <a:lvl8pPr marL="3200400">
      <a:buClr>
        <a:srgbClr val="4F81BD"/>
      </a:buClr>
      <a:buSzPct val="100000"/>
      <a:buFont typeface="Arial"/>
      <a:buChar char="–"/>
      <a:defRPr>
        <a:latin typeface="Calibri"/>
        <a:ea typeface="Calibri"/>
        <a:cs typeface="Calibri"/>
        <a:sym typeface="Calibri"/>
      </a:defRPr>
    </a:lvl8pPr>
    <a:lvl9pPr marL="3657600">
      <a:buClr>
        <a:srgbClr val="4F81BD"/>
      </a:buClr>
      <a:buSzPct val="100000"/>
      <a:buFont typeface="Arial"/>
      <a:buChar char="–"/>
      <a:defRPr>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4669FC"/>
    <a:srgbClr val="0344FD"/>
    <a:srgbClr val="00CC66"/>
    <a:srgbClr val="C0BCDA"/>
    <a:srgbClr val="CCECFF"/>
    <a:srgbClr val="6F67AD"/>
    <a:srgbClr val="6699FF"/>
    <a:srgbClr val="0066FF"/>
    <a:srgbClr val="380C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0" autoAdjust="0"/>
    <p:restoredTop sz="50233" autoAdjust="0"/>
  </p:normalViewPr>
  <p:slideViewPr>
    <p:cSldViewPr snapToGrid="0">
      <p:cViewPr varScale="1">
        <p:scale>
          <a:sx n="54" d="100"/>
          <a:sy n="54" d="100"/>
        </p:scale>
        <p:origin x="246"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163" cy="469900"/>
          </a:xfrm>
          <a:prstGeom prst="rect">
            <a:avLst/>
          </a:prstGeom>
        </p:spPr>
        <p:txBody>
          <a:bodyPr vert="horz" lIns="91431" tIns="45716" rIns="91431" bIns="45716" rtlCol="0"/>
          <a:lstStyle>
            <a:lvl1pPr algn="l">
              <a:defRPr sz="1200"/>
            </a:lvl1pPr>
          </a:lstStyle>
          <a:p>
            <a:endParaRPr lang="en-US"/>
          </a:p>
        </p:txBody>
      </p:sp>
      <p:sp>
        <p:nvSpPr>
          <p:cNvPr id="3" name="Date Placeholder 2"/>
          <p:cNvSpPr>
            <a:spLocks noGrp="1"/>
          </p:cNvSpPr>
          <p:nvPr>
            <p:ph type="dt" sz="quarter" idx="1"/>
          </p:nvPr>
        </p:nvSpPr>
        <p:spPr>
          <a:xfrm>
            <a:off x="4022725" y="0"/>
            <a:ext cx="3078163" cy="469900"/>
          </a:xfrm>
          <a:prstGeom prst="rect">
            <a:avLst/>
          </a:prstGeom>
        </p:spPr>
        <p:txBody>
          <a:bodyPr vert="horz" lIns="91431" tIns="45716" rIns="91431" bIns="45716" rtlCol="0"/>
          <a:lstStyle>
            <a:lvl1pPr algn="r">
              <a:defRPr sz="1200"/>
            </a:lvl1pPr>
          </a:lstStyle>
          <a:p>
            <a:fld id="{E40B0EAC-7075-4F59-A706-C07CB11A74B2}" type="datetimeFigureOut">
              <a:rPr lang="en-US" smtClean="0"/>
              <a:t>9/10/2020</a:t>
            </a:fld>
            <a:endParaRPr lang="en-US"/>
          </a:p>
        </p:txBody>
      </p:sp>
      <p:sp>
        <p:nvSpPr>
          <p:cNvPr id="4" name="Footer Placeholder 3"/>
          <p:cNvSpPr>
            <a:spLocks noGrp="1"/>
          </p:cNvSpPr>
          <p:nvPr>
            <p:ph type="ftr" sz="quarter" idx="2"/>
          </p:nvPr>
        </p:nvSpPr>
        <p:spPr>
          <a:xfrm>
            <a:off x="1" y="8918576"/>
            <a:ext cx="3078163" cy="469900"/>
          </a:xfrm>
          <a:prstGeom prst="rect">
            <a:avLst/>
          </a:prstGeom>
        </p:spPr>
        <p:txBody>
          <a:bodyPr vert="horz" lIns="91431" tIns="45716" rIns="91431" bIns="45716" rtlCol="0" anchor="b"/>
          <a:lstStyle>
            <a:lvl1pPr algn="l">
              <a:defRPr sz="1200"/>
            </a:lvl1pPr>
          </a:lstStyle>
          <a:p>
            <a:endParaRPr lang="en-US"/>
          </a:p>
        </p:txBody>
      </p:sp>
      <p:sp>
        <p:nvSpPr>
          <p:cNvPr id="5" name="Slide Number Placeholder 4"/>
          <p:cNvSpPr>
            <a:spLocks noGrp="1"/>
          </p:cNvSpPr>
          <p:nvPr>
            <p:ph type="sldNum" sz="quarter" idx="3"/>
          </p:nvPr>
        </p:nvSpPr>
        <p:spPr>
          <a:xfrm>
            <a:off x="4022725" y="8918576"/>
            <a:ext cx="3078163" cy="469900"/>
          </a:xfrm>
          <a:prstGeom prst="rect">
            <a:avLst/>
          </a:prstGeom>
        </p:spPr>
        <p:txBody>
          <a:bodyPr vert="horz" lIns="91431" tIns="45716" rIns="91431" bIns="45716" rtlCol="0" anchor="b"/>
          <a:lstStyle>
            <a:lvl1pPr algn="r">
              <a:defRPr sz="1200"/>
            </a:lvl1pPr>
          </a:lstStyle>
          <a:p>
            <a:fld id="{BE049941-1599-4690-89FC-3FC41B631D42}" type="slidenum">
              <a:rPr lang="en-US" smtClean="0"/>
              <a:t>‹#›</a:t>
            </a:fld>
            <a:endParaRPr lang="en-US"/>
          </a:p>
        </p:txBody>
      </p:sp>
    </p:spTree>
    <p:extLst>
      <p:ext uri="{BB962C8B-B14F-4D97-AF65-F5344CB8AC3E}">
        <p14:creationId xmlns:p14="http://schemas.microsoft.com/office/powerpoint/2010/main" val="342380383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0T22:12:03.932"/>
    </inkml:context>
    <inkml:brush xml:id="br0">
      <inkml:brushProperty name="width" value="0.1" units="cm"/>
      <inkml:brushProperty name="height" value="0.1" units="cm"/>
      <inkml:brushProperty name="color" value="#342963"/>
      <inkml:brushProperty name="ignorePressure" value="1"/>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Shape 26"/>
          <p:cNvSpPr>
            <a:spLocks noGrp="1" noRot="1" noChangeAspect="1"/>
          </p:cNvSpPr>
          <p:nvPr>
            <p:ph type="sldImg"/>
          </p:nvPr>
        </p:nvSpPr>
        <p:spPr>
          <a:xfrm>
            <a:off x="420688" y="704850"/>
            <a:ext cx="6261100" cy="3521075"/>
          </a:xfrm>
          <a:prstGeom prst="rect">
            <a:avLst/>
          </a:prstGeom>
        </p:spPr>
        <p:txBody>
          <a:bodyPr lIns="94220" tIns="47111" rIns="94220" bIns="47111"/>
          <a:lstStyle/>
          <a:p>
            <a:pPr lvl="0"/>
            <a:endParaRPr/>
          </a:p>
        </p:txBody>
      </p:sp>
      <p:sp>
        <p:nvSpPr>
          <p:cNvPr id="27" name="Shape 27"/>
          <p:cNvSpPr>
            <a:spLocks noGrp="1"/>
          </p:cNvSpPr>
          <p:nvPr>
            <p:ph type="body" sz="quarter" idx="1"/>
          </p:nvPr>
        </p:nvSpPr>
        <p:spPr>
          <a:xfrm>
            <a:off x="946999" y="4459528"/>
            <a:ext cx="5208481" cy="4224814"/>
          </a:xfrm>
          <a:prstGeom prst="rect">
            <a:avLst/>
          </a:prstGeom>
        </p:spPr>
        <p:txBody>
          <a:bodyPr lIns="94220" tIns="47111" rIns="94220" bIns="47111"/>
          <a:lstStyle/>
          <a:p>
            <a:pPr lvl="0"/>
            <a:endParaRPr/>
          </a:p>
        </p:txBody>
      </p:sp>
    </p:spTree>
    <p:extLst>
      <p:ext uri="{BB962C8B-B14F-4D97-AF65-F5344CB8AC3E}">
        <p14:creationId xmlns:p14="http://schemas.microsoft.com/office/powerpoint/2010/main" val="3858070869"/>
      </p:ext>
    </p:extLst>
  </p:cSld>
  <p:clrMap bg1="lt1" tx1="dk1" bg2="lt2" tx2="dk2" accent1="accent1" accent2="accent2" accent3="accent3" accent4="accent4" accent5="accent5" accent6="accent6" hlink="hlink" folHlink="folHlink"/>
  <p:notesStyle>
    <a:lvl1pPr defTabSz="457200">
      <a:lnSpc>
        <a:spcPct val="117999"/>
      </a:lnSpc>
      <a:defRPr sz="2200">
        <a:latin typeface="+mn-lt"/>
        <a:ea typeface="+mn-ea"/>
        <a:cs typeface="+mn-cs"/>
        <a:sym typeface="Helvetica Neue"/>
      </a:defRPr>
    </a:lvl1pPr>
    <a:lvl2pPr indent="228600" defTabSz="457200">
      <a:lnSpc>
        <a:spcPct val="117999"/>
      </a:lnSpc>
      <a:defRPr sz="2200">
        <a:latin typeface="+mn-lt"/>
        <a:ea typeface="+mn-ea"/>
        <a:cs typeface="+mn-cs"/>
        <a:sym typeface="Helvetica Neue"/>
      </a:defRPr>
    </a:lvl2pPr>
    <a:lvl3pPr indent="457200" defTabSz="457200">
      <a:lnSpc>
        <a:spcPct val="117999"/>
      </a:lnSpc>
      <a:defRPr sz="2200">
        <a:latin typeface="+mn-lt"/>
        <a:ea typeface="+mn-ea"/>
        <a:cs typeface="+mn-cs"/>
        <a:sym typeface="Helvetica Neue"/>
      </a:defRPr>
    </a:lvl3pPr>
    <a:lvl4pPr indent="685800" defTabSz="457200">
      <a:lnSpc>
        <a:spcPct val="117999"/>
      </a:lnSpc>
      <a:defRPr sz="2200">
        <a:latin typeface="+mn-lt"/>
        <a:ea typeface="+mn-ea"/>
        <a:cs typeface="+mn-cs"/>
        <a:sym typeface="Helvetica Neue"/>
      </a:defRPr>
    </a:lvl4pPr>
    <a:lvl5pPr indent="914400" defTabSz="457200">
      <a:lnSpc>
        <a:spcPct val="117999"/>
      </a:lnSpc>
      <a:defRPr sz="2200">
        <a:latin typeface="+mn-lt"/>
        <a:ea typeface="+mn-ea"/>
        <a:cs typeface="+mn-cs"/>
        <a:sym typeface="Helvetica Neue"/>
      </a:defRPr>
    </a:lvl5pPr>
    <a:lvl6pPr indent="1143000" defTabSz="457200">
      <a:lnSpc>
        <a:spcPct val="117999"/>
      </a:lnSpc>
      <a:defRPr sz="2200">
        <a:latin typeface="+mn-lt"/>
        <a:ea typeface="+mn-ea"/>
        <a:cs typeface="+mn-cs"/>
        <a:sym typeface="Helvetica Neue"/>
      </a:defRPr>
    </a:lvl6pPr>
    <a:lvl7pPr indent="1371600" defTabSz="457200">
      <a:lnSpc>
        <a:spcPct val="117999"/>
      </a:lnSpc>
      <a:defRPr sz="2200">
        <a:latin typeface="+mn-lt"/>
        <a:ea typeface="+mn-ea"/>
        <a:cs typeface="+mn-cs"/>
        <a:sym typeface="Helvetica Neue"/>
      </a:defRPr>
    </a:lvl7pPr>
    <a:lvl8pPr indent="1600200" defTabSz="457200">
      <a:lnSpc>
        <a:spcPct val="117999"/>
      </a:lnSpc>
      <a:defRPr sz="2200">
        <a:latin typeface="+mn-lt"/>
        <a:ea typeface="+mn-ea"/>
        <a:cs typeface="+mn-cs"/>
        <a:sym typeface="Helvetica Neue"/>
      </a:defRPr>
    </a:lvl8pPr>
    <a:lvl9pPr indent="1828800" defTabSz="45720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pewresearch.org/fact-tank/2017/06/01/%20dislike-of-candidates-or-campaign-issues-was-mostcommon-reason-for-not-voting-in-2016/"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www.bgdailynews.com/news/young-residentscite-variety-of-reasons-for-not-voting/article_956b7e5caab6-5239-b8b5-721e930a2123.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4229" tIns="47115" rIns="94229" bIns="47115"/>
          <a:lstStyle/>
          <a:p>
            <a:fld id="{ABA88DC9-1F49-405F-9FFF-B1EC34AEC6D4}" type="slidenum">
              <a:rPr lang="en-US" smtClean="0"/>
              <a:t>2</a:t>
            </a:fld>
            <a:endParaRPr lang="en-US"/>
          </a:p>
        </p:txBody>
      </p:sp>
    </p:spTree>
    <p:extLst>
      <p:ext uri="{BB962C8B-B14F-4D97-AF65-F5344CB8AC3E}">
        <p14:creationId xmlns:p14="http://schemas.microsoft.com/office/powerpoint/2010/main" val="1832812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charset="2"/>
              <a:buChar char="Ø"/>
            </a:pPr>
            <a:r>
              <a:rPr lang="en-US" sz="1200" dirty="0" smtClean="0">
                <a:solidFill>
                  <a:schemeClr val="tx1"/>
                </a:solidFill>
              </a:rPr>
              <a:t>Covert and Overt Strategies</a:t>
            </a:r>
          </a:p>
          <a:p>
            <a:pPr marL="285750" indent="-285750">
              <a:buFont typeface="Wingdings" charset="2"/>
              <a:buChar char="Ø"/>
            </a:pPr>
            <a:endParaRPr lang="en-US" sz="1200" dirty="0" smtClean="0">
              <a:solidFill>
                <a:schemeClr val="tx1"/>
              </a:solidFill>
            </a:endParaRPr>
          </a:p>
          <a:p>
            <a:pPr marL="285750" indent="-285750">
              <a:buFont typeface="Wingdings" charset="2"/>
              <a:buChar char="Ø"/>
            </a:pPr>
            <a:r>
              <a:rPr lang="en-US" sz="1200" dirty="0" smtClean="0">
                <a:solidFill>
                  <a:schemeClr val="tx1"/>
                </a:solidFill>
              </a:rPr>
              <a:t>Mindful Listening </a:t>
            </a:r>
            <a:r>
              <a:rPr lang="mr-IN" sz="1200" dirty="0" smtClean="0">
                <a:solidFill>
                  <a:schemeClr val="tx1"/>
                </a:solidFill>
              </a:rPr>
              <a:t>–</a:t>
            </a:r>
            <a:r>
              <a:rPr lang="en-US" sz="1200" dirty="0" smtClean="0">
                <a:solidFill>
                  <a:schemeClr val="tx1"/>
                </a:solidFill>
              </a:rPr>
              <a:t> Listen for Opportunities </a:t>
            </a:r>
          </a:p>
          <a:p>
            <a:pPr marL="285750" indent="-285750">
              <a:buFont typeface="Wingdings" charset="2"/>
              <a:buChar char="Ø"/>
            </a:pPr>
            <a:endParaRPr lang="en-US" sz="1200" dirty="0" smtClean="0">
              <a:solidFill>
                <a:schemeClr val="tx1"/>
              </a:solidFill>
            </a:endParaRPr>
          </a:p>
          <a:p>
            <a:pPr marL="285750" indent="-285750">
              <a:buFont typeface="Wingdings" charset="2"/>
              <a:buChar char="Ø"/>
            </a:pPr>
            <a:r>
              <a:rPr lang="en-US" sz="1200" dirty="0" smtClean="0">
                <a:solidFill>
                  <a:schemeClr val="tx1"/>
                </a:solidFill>
              </a:rPr>
              <a:t>Existing interventions lend themselves to voter engagement:</a:t>
            </a:r>
          </a:p>
          <a:p>
            <a:pPr marL="742950" lvl="1" indent="-285750">
              <a:buFont typeface="Wingdings" charset="2"/>
              <a:buChar char="Ø"/>
            </a:pPr>
            <a:r>
              <a:rPr lang="en-US" sz="1200" dirty="0" smtClean="0">
                <a:solidFill>
                  <a:schemeClr val="tx1"/>
                </a:solidFill>
              </a:rPr>
              <a:t>Solution-Focused</a:t>
            </a:r>
          </a:p>
          <a:p>
            <a:pPr marL="742950" lvl="1" indent="-285750">
              <a:buFont typeface="Wingdings" charset="2"/>
              <a:buChar char="Ø"/>
            </a:pPr>
            <a:r>
              <a:rPr lang="en-US" sz="1200" dirty="0" smtClean="0">
                <a:solidFill>
                  <a:schemeClr val="tx1"/>
                </a:solidFill>
              </a:rPr>
              <a:t>Strengths-Based/Empowerment Approach</a:t>
            </a:r>
          </a:p>
          <a:p>
            <a:pPr marL="742950" lvl="1" indent="-285750">
              <a:buFont typeface="Wingdings" charset="2"/>
              <a:buChar char="Ø"/>
            </a:pPr>
            <a:r>
              <a:rPr lang="en-US" sz="1200" dirty="0" smtClean="0">
                <a:solidFill>
                  <a:schemeClr val="tx1"/>
                </a:solidFill>
              </a:rPr>
              <a:t>Person-Centered Care</a:t>
            </a:r>
          </a:p>
          <a:p>
            <a:endParaRPr lang="en-US" sz="1200" dirty="0"/>
          </a:p>
        </p:txBody>
      </p:sp>
    </p:spTree>
    <p:extLst>
      <p:ext uri="{BB962C8B-B14F-4D97-AF65-F5344CB8AC3E}">
        <p14:creationId xmlns:p14="http://schemas.microsoft.com/office/powerpoint/2010/main" val="1423789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1431" tIns="45716" rIns="91431" bIns="45716"/>
          <a:lstStyle/>
          <a:p>
            <a:fld id="{ABA88DC9-1F49-405F-9FFF-B1EC34AEC6D4}" type="slidenum">
              <a:rPr lang="en-US" smtClean="0"/>
              <a:t>14</a:t>
            </a:fld>
            <a:endParaRPr lang="en-US"/>
          </a:p>
        </p:txBody>
      </p:sp>
    </p:spTree>
    <p:extLst>
      <p:ext uri="{BB962C8B-B14F-4D97-AF65-F5344CB8AC3E}">
        <p14:creationId xmlns:p14="http://schemas.microsoft.com/office/powerpoint/2010/main" val="3961358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D09394-959C-409B-BD27-33859E6B7393}"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007950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520">
              <a:defRPr/>
            </a:pPr>
            <a:r>
              <a:rPr lang="en-US" sz="1200" dirty="0">
                <a:solidFill>
                  <a:srgbClr val="D9E3FF">
                    <a:lumMod val="25000"/>
                  </a:srgbClr>
                </a:solidFill>
              </a:rPr>
              <a:t>The 1993 National Voter Registration Act mandates that any organization, including nonprofits, who are signing folks up for federal public assistance programs such as food stamps, WIC, Medicaid and TANF, must be providing opportunities for people to register to vote. </a:t>
            </a:r>
          </a:p>
          <a:p>
            <a:endParaRPr lang="en-US" sz="1200" dirty="0"/>
          </a:p>
        </p:txBody>
      </p:sp>
      <p:sp>
        <p:nvSpPr>
          <p:cNvPr id="4" name="Slide Number Placeholder 3"/>
          <p:cNvSpPr>
            <a:spLocks noGrp="1"/>
          </p:cNvSpPr>
          <p:nvPr>
            <p:ph type="sldNum" sz="quarter" idx="10"/>
          </p:nvPr>
        </p:nvSpPr>
        <p:spPr/>
        <p:txBody>
          <a:bodyPr lIns="93324" tIns="46662" rIns="93324" bIns="46662"/>
          <a:lstStyle/>
          <a:p>
            <a:fld id="{ABA88DC9-1F49-405F-9FFF-B1EC34AEC6D4}" type="slidenum">
              <a:rPr lang="en-US" smtClean="0"/>
              <a:t>16</a:t>
            </a:fld>
            <a:endParaRPr lang="en-US"/>
          </a:p>
        </p:txBody>
      </p:sp>
    </p:spTree>
    <p:extLst>
      <p:ext uri="{BB962C8B-B14F-4D97-AF65-F5344CB8AC3E}">
        <p14:creationId xmlns:p14="http://schemas.microsoft.com/office/powerpoint/2010/main" val="499287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452438" y="717550"/>
            <a:ext cx="6367462" cy="3582988"/>
          </a:xfrm>
          <a:ln/>
        </p:spPr>
      </p:sp>
      <p:sp>
        <p:nvSpPr>
          <p:cNvPr id="99331"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937504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452438" y="717550"/>
            <a:ext cx="6367462" cy="3582988"/>
          </a:xfrm>
          <a:ln/>
        </p:spPr>
      </p:sp>
      <p:sp>
        <p:nvSpPr>
          <p:cNvPr id="99331"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258572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452438" y="717550"/>
            <a:ext cx="6367462" cy="3582988"/>
          </a:xfrm>
          <a:ln/>
        </p:spPr>
      </p:sp>
      <p:sp>
        <p:nvSpPr>
          <p:cNvPr id="99331"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56139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452438" y="717550"/>
            <a:ext cx="6367462" cy="3582988"/>
          </a:xfrm>
          <a:ln/>
        </p:spPr>
      </p:sp>
      <p:sp>
        <p:nvSpPr>
          <p:cNvPr id="99331"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848838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452438" y="717550"/>
            <a:ext cx="6367462" cy="3582988"/>
          </a:xfrm>
          <a:ln/>
        </p:spPr>
      </p:sp>
      <p:sp>
        <p:nvSpPr>
          <p:cNvPr id="99331"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081494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a:t>
            </a:r>
            <a:endParaRPr lang="en-US" sz="1200" dirty="0"/>
          </a:p>
        </p:txBody>
      </p:sp>
    </p:spTree>
    <p:extLst>
      <p:ext uri="{BB962C8B-B14F-4D97-AF65-F5344CB8AC3E}">
        <p14:creationId xmlns:p14="http://schemas.microsoft.com/office/powerpoint/2010/main" val="4248734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4229" tIns="47115" rIns="94229" bIns="47115"/>
          <a:lstStyle/>
          <a:p>
            <a:fld id="{ABA88DC9-1F49-405F-9FFF-B1EC34AEC6D4}" type="slidenum">
              <a:rPr lang="en-US" smtClean="0"/>
              <a:t>3</a:t>
            </a:fld>
            <a:endParaRPr lang="en-US"/>
          </a:p>
        </p:txBody>
      </p:sp>
    </p:spTree>
    <p:extLst>
      <p:ext uri="{BB962C8B-B14F-4D97-AF65-F5344CB8AC3E}">
        <p14:creationId xmlns:p14="http://schemas.microsoft.com/office/powerpoint/2010/main" val="3952234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113" indent="-173113">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lIns="92327" tIns="46163" rIns="92327" bIns="46163"/>
          <a:lstStyle/>
          <a:p>
            <a:fld id="{ABA88DC9-1F49-405F-9FFF-B1EC34AEC6D4}" type="slidenum">
              <a:rPr lang="en-US" smtClean="0"/>
              <a:t>24</a:t>
            </a:fld>
            <a:endParaRPr lang="en-US"/>
          </a:p>
        </p:txBody>
      </p:sp>
    </p:spTree>
    <p:extLst>
      <p:ext uri="{BB962C8B-B14F-4D97-AF65-F5344CB8AC3E}">
        <p14:creationId xmlns:p14="http://schemas.microsoft.com/office/powerpoint/2010/main" val="653595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D09394-959C-409B-BD27-33859E6B7393}"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731681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a:t>
            </a:r>
            <a:endParaRPr lang="en-US" sz="1200" dirty="0"/>
          </a:p>
        </p:txBody>
      </p:sp>
    </p:spTree>
    <p:extLst>
      <p:ext uri="{BB962C8B-B14F-4D97-AF65-F5344CB8AC3E}">
        <p14:creationId xmlns:p14="http://schemas.microsoft.com/office/powerpoint/2010/main" val="2774274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Tree>
    <p:extLst>
      <p:ext uri="{BB962C8B-B14F-4D97-AF65-F5344CB8AC3E}">
        <p14:creationId xmlns:p14="http://schemas.microsoft.com/office/powerpoint/2010/main" val="2458169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A88DC9-1F49-405F-9FFF-B1EC34AEC6D4}" type="slidenum">
              <a:rPr lang="en-US" smtClean="0"/>
              <a:t>6</a:t>
            </a:fld>
            <a:endParaRPr lang="en-US"/>
          </a:p>
        </p:txBody>
      </p:sp>
    </p:spTree>
    <p:extLst>
      <p:ext uri="{BB962C8B-B14F-4D97-AF65-F5344CB8AC3E}">
        <p14:creationId xmlns:p14="http://schemas.microsoft.com/office/powerpoint/2010/main" val="3554608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4619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3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Note: the population data (estimated eligible voters, </a:t>
            </a:r>
            <a:r>
              <a:rPr lang="en-US" dirty="0" err="1"/>
              <a:t>est</a:t>
            </a:r>
            <a:r>
              <a:rPr lang="en-US" dirty="0"/>
              <a:t> unregistered voters, total pop, pop ages 18-29) are all ESTIMATES. Because of the small geography, there’s a higher margin of error.</a:t>
            </a:r>
            <a:endParaRPr dirty="0"/>
          </a:p>
        </p:txBody>
      </p:sp>
      <p:sp>
        <p:nvSpPr>
          <p:cNvPr id="455" name="Google Shape;45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9488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27376E3-3632-41A6-A773-966B66EC11A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8276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711200"/>
            <a:ext cx="6316662" cy="3554413"/>
          </a:xfrm>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200" dirty="0" smtClean="0">
                <a:latin typeface="Garamond" panose="02020404030301010803" pitchFamily="18" charset="0"/>
                <a:ea typeface="Times New Roman" charset="0"/>
                <a:cs typeface="Times New Roman" charset="0"/>
              </a:rPr>
              <a:t>Don’t like candidates or issues (25%)</a:t>
            </a:r>
          </a:p>
          <a:p>
            <a:pPr marL="457200" indent="-457200">
              <a:buFont typeface="Arial" panose="020B0604020202020204" pitchFamily="34" charset="0"/>
              <a:buChar char="•"/>
            </a:pPr>
            <a:r>
              <a:rPr lang="en-US" sz="1200" dirty="0" smtClean="0">
                <a:latin typeface="Garamond" panose="02020404030301010803" pitchFamily="18" charset="0"/>
                <a:ea typeface="Times New Roman" charset="0"/>
                <a:cs typeface="Times New Roman" charset="0"/>
              </a:rPr>
              <a:t>Not interested/vote doesn’t matter (15%)</a:t>
            </a:r>
          </a:p>
          <a:p>
            <a:pPr marL="457200" indent="-457200">
              <a:buFont typeface="Arial" panose="020B0604020202020204" pitchFamily="34" charset="0"/>
              <a:buChar char="•"/>
            </a:pPr>
            <a:r>
              <a:rPr lang="en-US" sz="1200" dirty="0" smtClean="0">
                <a:latin typeface="Garamond" panose="02020404030301010803" pitchFamily="18" charset="0"/>
                <a:ea typeface="Times New Roman" charset="0"/>
                <a:cs typeface="Times New Roman" charset="0"/>
              </a:rPr>
              <a:t>Too busy/lack of time (14%)</a:t>
            </a:r>
          </a:p>
          <a:p>
            <a:pPr marL="457200" indent="-457200">
              <a:buFont typeface="Arial" panose="020B0604020202020204" pitchFamily="34" charset="0"/>
              <a:buChar char="•"/>
            </a:pPr>
            <a:r>
              <a:rPr lang="en-US" sz="1200" dirty="0" smtClean="0">
                <a:latin typeface="Garamond" panose="02020404030301010803" pitchFamily="18" charset="0"/>
                <a:ea typeface="Times New Roman" charset="0"/>
                <a:cs typeface="Times New Roman" charset="0"/>
              </a:rPr>
              <a:t>Illness/disability (12%)</a:t>
            </a:r>
          </a:p>
          <a:p>
            <a:pPr marL="457200" indent="-457200">
              <a:buFont typeface="Arial" panose="020B0604020202020204" pitchFamily="34" charset="0"/>
              <a:buChar char="•"/>
            </a:pPr>
            <a:r>
              <a:rPr lang="en-US" sz="1200" dirty="0" smtClean="0">
                <a:latin typeface="Garamond" panose="02020404030301010803" pitchFamily="18" charset="0"/>
                <a:ea typeface="Times New Roman" charset="0"/>
                <a:cs typeface="Times New Roman" charset="0"/>
              </a:rPr>
              <a:t>Out of town (8%)</a:t>
            </a:r>
          </a:p>
          <a:p>
            <a:pPr marL="457200" indent="-457200">
              <a:buFont typeface="Arial" panose="020B0604020202020204" pitchFamily="34" charset="0"/>
              <a:buChar char="•"/>
            </a:pPr>
            <a:r>
              <a:rPr lang="en-US" sz="1200" dirty="0" smtClean="0">
                <a:latin typeface="Garamond" panose="02020404030301010803" pitchFamily="18" charset="0"/>
                <a:ea typeface="Times New Roman" charset="0"/>
                <a:cs typeface="Times New Roman" charset="0"/>
              </a:rPr>
              <a:t>Registration problems (4%)</a:t>
            </a:r>
          </a:p>
          <a:p>
            <a:pPr marL="457200" indent="-457200">
              <a:buFont typeface="Arial" panose="020B0604020202020204" pitchFamily="34" charset="0"/>
              <a:buChar char="•"/>
            </a:pPr>
            <a:r>
              <a:rPr lang="en-US" sz="1200" dirty="0" smtClean="0">
                <a:latin typeface="Garamond" panose="02020404030301010803" pitchFamily="18" charset="0"/>
                <a:ea typeface="Times New Roman" charset="0"/>
                <a:cs typeface="Times New Roman" charset="0"/>
              </a:rPr>
              <a:t>Forgot to vote (3%)</a:t>
            </a:r>
          </a:p>
          <a:p>
            <a:pPr marL="457200" indent="-457200">
              <a:buFont typeface="Arial" panose="020B0604020202020204" pitchFamily="34" charset="0"/>
              <a:buChar char="•"/>
            </a:pPr>
            <a:r>
              <a:rPr lang="en-US" sz="1200" dirty="0" smtClean="0">
                <a:latin typeface="Garamond" panose="02020404030301010803" pitchFamily="18" charset="0"/>
                <a:ea typeface="Times New Roman" charset="0"/>
                <a:cs typeface="Times New Roman" charset="0"/>
              </a:rPr>
              <a:t>Transportation problems (3%)</a:t>
            </a:r>
          </a:p>
          <a:p>
            <a:pPr marL="457200" indent="-457200">
              <a:buFont typeface="Arial" panose="020B0604020202020204" pitchFamily="34" charset="0"/>
              <a:buChar char="•"/>
            </a:pPr>
            <a:r>
              <a:rPr lang="en-US" sz="1200" dirty="0" smtClean="0">
                <a:latin typeface="Garamond" panose="02020404030301010803" pitchFamily="18" charset="0"/>
                <a:ea typeface="Times New Roman" charset="0"/>
                <a:cs typeface="Times New Roman" charset="0"/>
              </a:rPr>
              <a:t>Inconvenient hours/polling places  (2%)</a:t>
            </a:r>
          </a:p>
          <a:p>
            <a:pPr algn="l" rtl="0" latinLnBrk="1" hangingPunct="0"/>
            <a:r>
              <a:rPr lang="en-US" sz="1200" dirty="0" smtClean="0"/>
              <a:t>Dislike of candidates or campaign issues was most common reason for not voting in 2016,” Pew Research Center, June 1, 2016, available at </a:t>
            </a:r>
            <a:r>
              <a:rPr lang="en-US" sz="1200" dirty="0" smtClean="0">
                <a:hlinkClick r:id="rId3"/>
              </a:rPr>
              <a:t>http://www.pewresearch.org/fact-tank/2017/06/01/ dislike-of-candidates-or-campaign-issues-was-mostcommon-reason-for-not-voting-in-2016/ </a:t>
            </a:r>
            <a:r>
              <a:rPr lang="en-US" sz="1200" dirty="0" smtClean="0"/>
              <a:t>. </a:t>
            </a:r>
          </a:p>
          <a:p>
            <a:pPr algn="l" rtl="0" latinLnBrk="1" hangingPunct="0"/>
            <a:r>
              <a:rPr lang="en-US" sz="1200" dirty="0" err="1" smtClean="0"/>
              <a:t>Frint</a:t>
            </a:r>
            <a:r>
              <a:rPr lang="en-US" sz="1200" dirty="0" smtClean="0"/>
              <a:t>, H., “Young residents cite variety of reasons for not voting,” Bowling Green Daily News, May 26, 2018, available at </a:t>
            </a:r>
            <a:r>
              <a:rPr lang="en-US" sz="1200" dirty="0" smtClean="0">
                <a:hlinkClick r:id="rId4"/>
              </a:rPr>
              <a:t>http://www.bgdailynews.com/news/young-residentscite-variety-of-reasons-for-not-voting/article_956b7e5caab6-5239-b8b5-721e930a2123.html</a:t>
            </a:r>
            <a:r>
              <a:rPr lang="en-US" sz="1200" dirty="0" smtClean="0"/>
              <a:t>.</a:t>
            </a:r>
          </a:p>
          <a:p>
            <a:pPr marL="457200" indent="-457200">
              <a:buFont typeface="Arial" panose="020B0604020202020204" pitchFamily="34" charset="0"/>
              <a:buChar char="•"/>
            </a:pPr>
            <a:endParaRPr lang="en-US" sz="1200" dirty="0" smtClean="0">
              <a:latin typeface="Garamond" panose="02020404030301010803" pitchFamily="18" charset="0"/>
              <a:ea typeface="Times New Roman" charset="0"/>
              <a:cs typeface="Times New Roman" charset="0"/>
            </a:endParaRPr>
          </a:p>
          <a:p>
            <a:pPr>
              <a:buClr>
                <a:srgbClr val="FF0000"/>
              </a:buClr>
            </a:pPr>
            <a:endParaRPr lang="en-US" dirty="0">
              <a:solidFill>
                <a:srgbClr val="202A8E">
                  <a:lumMod val="75000"/>
                </a:srgbClr>
              </a:solidFill>
            </a:endParaRPr>
          </a:p>
        </p:txBody>
      </p:sp>
      <p:sp>
        <p:nvSpPr>
          <p:cNvPr id="4" name="Slide Number Placeholder 3"/>
          <p:cNvSpPr>
            <a:spLocks noGrp="1"/>
          </p:cNvSpPr>
          <p:nvPr>
            <p:ph type="sldNum" sz="quarter" idx="10"/>
          </p:nvPr>
        </p:nvSpPr>
        <p:spPr/>
        <p:txBody>
          <a:bodyPr/>
          <a:lstStyle/>
          <a:p>
            <a:fld id="{F3D09394-959C-409B-BD27-33859E6B7393}"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749014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712788"/>
            <a:ext cx="6319838" cy="3554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2327" tIns="46163" rIns="92327" bIns="46163"/>
          <a:lstStyle/>
          <a:p>
            <a:fld id="{F3D09394-959C-409B-BD27-33859E6B7393}"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994355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7" name="Shape 7"/>
          <p:cNvSpPr>
            <a:spLocks noGrp="1"/>
          </p:cNvSpPr>
          <p:nvPr>
            <p:ph type="title"/>
          </p:nvPr>
        </p:nvSpPr>
        <p:spPr>
          <a:prstGeom prst="rect">
            <a:avLst/>
          </a:prstGeom>
        </p:spPr>
        <p:txBody>
          <a:bodyPr/>
          <a:lstStyle/>
          <a:p>
            <a:pPr lvl="0">
              <a:defRPr sz="1800" b="0" cap="none"/>
            </a:pPr>
            <a:r>
              <a:rPr sz="4000" b="1" cap="all"/>
              <a:t>Title Text</a:t>
            </a:r>
          </a:p>
        </p:txBody>
      </p:sp>
      <p:sp>
        <p:nvSpPr>
          <p:cNvPr id="8" name="Shape 8"/>
          <p:cNvSpPr>
            <a:spLocks noGrp="1"/>
          </p:cNvSpPr>
          <p:nvPr>
            <p:ph type="body" idx="1"/>
          </p:nvPr>
        </p:nvSpPr>
        <p:spPr>
          <a:prstGeom prst="rect">
            <a:avLst/>
          </a:prstGeom>
        </p:spPr>
        <p:txBody>
          <a:body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9" name="Shape 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lvl1pPr>
              <a:defRPr/>
            </a:lvl1pPr>
          </a:lstStyle>
          <a:p>
            <a:r>
              <a:rPr lang="en-US" dirty="0"/>
              <a:t>Click to add title</a:t>
            </a:r>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6" name="Slide Number Placeholder 5"/>
          <p:cNvSpPr>
            <a:spLocks noGrp="1"/>
          </p:cNvSpPr>
          <p:nvPr>
            <p:ph type="sldNum" sz="quarter" idx="12"/>
          </p:nvPr>
        </p:nvSpPr>
        <p:spPr/>
        <p:txBody>
          <a:bodyPr/>
          <a:lstStyle/>
          <a:p>
            <a:fld id="{5212C905-FF40-4437-BDDD-7BDE312C732D}" type="slidenum">
              <a:rPr lang="en-US" smtClean="0"/>
              <a:t>‹#›</a:t>
            </a:fld>
            <a:endParaRPr lang="en-US" dirty="0"/>
          </a:p>
        </p:txBody>
      </p:sp>
    </p:spTree>
    <p:extLst>
      <p:ext uri="{BB962C8B-B14F-4D97-AF65-F5344CB8AC3E}">
        <p14:creationId xmlns:p14="http://schemas.microsoft.com/office/powerpoint/2010/main" val="4171002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idx="1" hasCustomPrompt="1"/>
          </p:nvPr>
        </p:nvSpPr>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5212C905-FF40-4437-BDDD-7BDE312C732D}" type="slidenum">
              <a:rPr lang="en-US" smtClean="0"/>
              <a:t>‹#›</a:t>
            </a:fld>
            <a:endParaRPr lang="en-US" dirty="0"/>
          </a:p>
        </p:txBody>
      </p:sp>
    </p:spTree>
    <p:extLst>
      <p:ext uri="{BB962C8B-B14F-4D97-AF65-F5344CB8AC3E}">
        <p14:creationId xmlns:p14="http://schemas.microsoft.com/office/powerpoint/2010/main" val="3430627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sz="half" idx="1" hasCustomPrompt="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5212C905-FF40-4437-BDDD-7BDE312C732D}" type="slidenum">
              <a:rPr lang="en-US" smtClean="0"/>
              <a:t>‹#›</a:t>
            </a:fld>
            <a:endParaRPr lang="en-US" dirty="0"/>
          </a:p>
        </p:txBody>
      </p:sp>
    </p:spTree>
    <p:extLst>
      <p:ext uri="{BB962C8B-B14F-4D97-AF65-F5344CB8AC3E}">
        <p14:creationId xmlns:p14="http://schemas.microsoft.com/office/powerpoint/2010/main" val="4138360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5" name="Slide Number Placeholder 4"/>
          <p:cNvSpPr>
            <a:spLocks noGrp="1"/>
          </p:cNvSpPr>
          <p:nvPr>
            <p:ph type="sldNum" sz="quarter" idx="12"/>
          </p:nvPr>
        </p:nvSpPr>
        <p:spPr/>
        <p:txBody>
          <a:bodyPr/>
          <a:lstStyle/>
          <a:p>
            <a:fld id="{5212C905-FF40-4437-BDDD-7BDE312C732D}" type="slidenum">
              <a:rPr lang="en-US" smtClean="0"/>
              <a:t>‹#›</a:t>
            </a:fld>
            <a:endParaRPr lang="en-US" dirty="0"/>
          </a:p>
        </p:txBody>
      </p:sp>
    </p:spTree>
    <p:extLst>
      <p:ext uri="{BB962C8B-B14F-4D97-AF65-F5344CB8AC3E}">
        <p14:creationId xmlns:p14="http://schemas.microsoft.com/office/powerpoint/2010/main" val="2639663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212C905-FF40-4437-BDDD-7BDE312C732D}" type="slidenum">
              <a:rPr lang="en-US" smtClean="0"/>
              <a:t>‹#›</a:t>
            </a:fld>
            <a:endParaRPr lang="en-US" dirty="0"/>
          </a:p>
        </p:txBody>
      </p:sp>
    </p:spTree>
    <p:extLst>
      <p:ext uri="{BB962C8B-B14F-4D97-AF65-F5344CB8AC3E}">
        <p14:creationId xmlns:p14="http://schemas.microsoft.com/office/powerpoint/2010/main" val="4276367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emocracy Works" type="title">
  <p:cSld name="Democracy Works">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462400" y="2156700"/>
            <a:ext cx="11267200" cy="13932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F5F7FA"/>
              </a:buClr>
              <a:buSzPts val="4800"/>
              <a:buFont typeface="Roboto Black"/>
              <a:buNone/>
              <a:defRPr sz="6400">
                <a:solidFill>
                  <a:srgbClr val="F5F7FA"/>
                </a:solidFill>
                <a:latin typeface="Roboto Black"/>
                <a:ea typeface="Roboto Black"/>
                <a:cs typeface="Roboto Black"/>
                <a:sym typeface="Roboto Black"/>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 smtClean="0"/>
              <a:pPr rtl="0"/>
              <a:t>‹#›</a:t>
            </a:fld>
            <a:endParaRPr lang="en"/>
          </a:p>
        </p:txBody>
      </p:sp>
      <p:sp>
        <p:nvSpPr>
          <p:cNvPr id="13" name="Google Shape;13;p2"/>
          <p:cNvSpPr txBox="1"/>
          <p:nvPr/>
        </p:nvSpPr>
        <p:spPr>
          <a:xfrm>
            <a:off x="3069833" y="3724533"/>
            <a:ext cx="5746800" cy="1222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a:p>
        </p:txBody>
      </p:sp>
      <p:sp>
        <p:nvSpPr>
          <p:cNvPr id="14" name="Google Shape;14;p2"/>
          <p:cNvSpPr txBox="1">
            <a:spLocks noGrp="1"/>
          </p:cNvSpPr>
          <p:nvPr>
            <p:ph type="subTitle" idx="1"/>
          </p:nvPr>
        </p:nvSpPr>
        <p:spPr>
          <a:xfrm>
            <a:off x="2684233" y="3666333"/>
            <a:ext cx="6328800" cy="114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200">
                <a:solidFill>
                  <a:srgbClr val="F5F7FA"/>
                </a:solidFill>
                <a:latin typeface="Roboto Medium"/>
                <a:ea typeface="Roboto Medium"/>
                <a:cs typeface="Roboto Medium"/>
                <a:sym typeface="Roboto Medium"/>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extLst>
      <p:ext uri="{BB962C8B-B14F-4D97-AF65-F5344CB8AC3E}">
        <p14:creationId xmlns:p14="http://schemas.microsoft.com/office/powerpoint/2010/main" val="299474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5557667" y="1340133"/>
            <a:ext cx="5936800" cy="1584400"/>
          </a:xfrm>
          <a:prstGeom prst="rect">
            <a:avLst/>
          </a:prstGeom>
        </p:spPr>
        <p:txBody>
          <a:bodyPr spcFirstLastPara="1" wrap="square" lIns="91425" tIns="91425" rIns="91425" bIns="91425" anchor="ctr" anchorCtr="0">
            <a:noAutofit/>
          </a:bodyPr>
          <a:lstStyle>
            <a:lvl1pPr lv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1pPr>
            <a:lvl2pPr lvl="1">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2pPr>
            <a:lvl3pPr lvl="2">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3pPr>
            <a:lvl4pPr lvl="3">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4pPr>
            <a:lvl5pPr lvl="4">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5pPr>
            <a:lvl6pPr lvl="5">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6pPr>
            <a:lvl7pPr lvl="6">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7pPr>
            <a:lvl8pPr lvl="7">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8pPr>
            <a:lvl9pPr lvl="8">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9pPr>
          </a:lstStyle>
          <a:p>
            <a:endParaRPr/>
          </a:p>
        </p:txBody>
      </p:sp>
      <p:sp>
        <p:nvSpPr>
          <p:cNvPr id="17" name="Google Shape;1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 smtClean="0"/>
              <a:pPr rtl="0"/>
              <a:t>‹#›</a:t>
            </a:fld>
            <a:endParaRPr lang="en"/>
          </a:p>
        </p:txBody>
      </p:sp>
      <p:pic>
        <p:nvPicPr>
          <p:cNvPr id="18" name="Google Shape;18;p3"/>
          <p:cNvPicPr preferRelativeResize="0"/>
          <p:nvPr/>
        </p:nvPicPr>
        <p:blipFill rotWithShape="1">
          <a:blip r:embed="rId2">
            <a:alphaModFix/>
          </a:blip>
          <a:srcRect l="1197" t="10212" r="30355" b="21341"/>
          <a:stretch/>
        </p:blipFill>
        <p:spPr>
          <a:xfrm>
            <a:off x="-916567" y="749117"/>
            <a:ext cx="5815600" cy="5359600"/>
          </a:xfrm>
          <a:prstGeom prst="rect">
            <a:avLst/>
          </a:prstGeom>
          <a:noFill/>
          <a:ln>
            <a:noFill/>
          </a:ln>
        </p:spPr>
      </p:pic>
      <p:sp>
        <p:nvSpPr>
          <p:cNvPr id="19" name="Google Shape;19;p3"/>
          <p:cNvSpPr txBox="1">
            <a:spLocks noGrp="1"/>
          </p:cNvSpPr>
          <p:nvPr>
            <p:ph type="subTitle" idx="1"/>
          </p:nvPr>
        </p:nvSpPr>
        <p:spPr>
          <a:xfrm>
            <a:off x="5557667" y="3336133"/>
            <a:ext cx="5738800" cy="798800"/>
          </a:xfrm>
          <a:prstGeom prst="rect">
            <a:avLst/>
          </a:prstGeom>
        </p:spPr>
        <p:txBody>
          <a:bodyPr spcFirstLastPara="1" wrap="square" lIns="91425" tIns="91425" rIns="91425" bIns="91425" anchor="t" anchorCtr="0">
            <a:noAutofit/>
          </a:bodyPr>
          <a:lstStyle>
            <a:lvl1pPr lvl="0">
              <a:spcBef>
                <a:spcPts val="0"/>
              </a:spcBef>
              <a:spcAft>
                <a:spcPts val="0"/>
              </a:spcAft>
              <a:buNone/>
              <a:defRPr sz="2400">
                <a:solidFill>
                  <a:srgbClr val="2B416C"/>
                </a:solidFill>
              </a:defRPr>
            </a:lvl1pPr>
            <a:lvl2pPr lvl="1">
              <a:spcBef>
                <a:spcPts val="0"/>
              </a:spcBef>
              <a:spcAft>
                <a:spcPts val="0"/>
              </a:spcAft>
              <a:buNone/>
              <a:defRPr sz="2400">
                <a:solidFill>
                  <a:srgbClr val="2B416C"/>
                </a:solidFill>
              </a:defRPr>
            </a:lvl2pPr>
            <a:lvl3pPr lvl="2">
              <a:spcBef>
                <a:spcPts val="0"/>
              </a:spcBef>
              <a:spcAft>
                <a:spcPts val="0"/>
              </a:spcAft>
              <a:buNone/>
              <a:defRPr sz="2400">
                <a:solidFill>
                  <a:srgbClr val="2B416C"/>
                </a:solidFill>
              </a:defRPr>
            </a:lvl3pPr>
            <a:lvl4pPr lvl="3">
              <a:spcBef>
                <a:spcPts val="0"/>
              </a:spcBef>
              <a:spcAft>
                <a:spcPts val="0"/>
              </a:spcAft>
              <a:buNone/>
              <a:defRPr sz="2400">
                <a:solidFill>
                  <a:srgbClr val="2B416C"/>
                </a:solidFill>
              </a:defRPr>
            </a:lvl4pPr>
            <a:lvl5pPr lvl="4">
              <a:spcBef>
                <a:spcPts val="0"/>
              </a:spcBef>
              <a:spcAft>
                <a:spcPts val="0"/>
              </a:spcAft>
              <a:buNone/>
              <a:defRPr sz="2400">
                <a:solidFill>
                  <a:srgbClr val="2B416C"/>
                </a:solidFill>
              </a:defRPr>
            </a:lvl5pPr>
            <a:lvl6pPr lvl="5">
              <a:spcBef>
                <a:spcPts val="0"/>
              </a:spcBef>
              <a:spcAft>
                <a:spcPts val="0"/>
              </a:spcAft>
              <a:buNone/>
              <a:defRPr sz="2400">
                <a:solidFill>
                  <a:srgbClr val="2B416C"/>
                </a:solidFill>
              </a:defRPr>
            </a:lvl6pPr>
            <a:lvl7pPr lvl="6">
              <a:spcBef>
                <a:spcPts val="0"/>
              </a:spcBef>
              <a:spcAft>
                <a:spcPts val="0"/>
              </a:spcAft>
              <a:buNone/>
              <a:defRPr sz="2400">
                <a:solidFill>
                  <a:srgbClr val="2B416C"/>
                </a:solidFill>
              </a:defRPr>
            </a:lvl7pPr>
            <a:lvl8pPr lvl="7">
              <a:spcBef>
                <a:spcPts val="0"/>
              </a:spcBef>
              <a:spcAft>
                <a:spcPts val="0"/>
              </a:spcAft>
              <a:buNone/>
              <a:defRPr sz="2400">
                <a:solidFill>
                  <a:srgbClr val="2B416C"/>
                </a:solidFill>
              </a:defRPr>
            </a:lvl8pPr>
            <a:lvl9pPr lvl="8">
              <a:spcBef>
                <a:spcPts val="0"/>
              </a:spcBef>
              <a:spcAft>
                <a:spcPts val="0"/>
              </a:spcAft>
              <a:buNone/>
              <a:defRPr sz="2400">
                <a:solidFill>
                  <a:srgbClr val="2B416C"/>
                </a:solidFill>
              </a:defRPr>
            </a:lvl9pPr>
          </a:lstStyle>
          <a:p>
            <a:endParaRPr/>
          </a:p>
        </p:txBody>
      </p:sp>
      <p:sp>
        <p:nvSpPr>
          <p:cNvPr id="20" name="Google Shape;20;p3"/>
          <p:cNvSpPr txBox="1">
            <a:spLocks noGrp="1"/>
          </p:cNvSpPr>
          <p:nvPr>
            <p:ph type="body" idx="2"/>
          </p:nvPr>
        </p:nvSpPr>
        <p:spPr>
          <a:xfrm>
            <a:off x="5557667" y="4023567"/>
            <a:ext cx="5936800" cy="1759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1pPr>
            <a:lvl2pPr marL="1219170" lvl="1"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2pPr>
            <a:lvl3pPr marL="1828754" lvl="2"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3pPr>
            <a:lvl4pPr marL="2438339" lvl="3"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4pPr>
            <a:lvl5pPr marL="3047924" lvl="4"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5pPr>
            <a:lvl6pPr marL="3657509" lvl="5"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6pPr>
            <a:lvl7pPr marL="4267093" lvl="6"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7pPr>
            <a:lvl8pPr marL="4876678" lvl="7"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8pPr>
            <a:lvl9pPr marL="5486263" lvl="8"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9pPr>
          </a:lstStyle>
          <a:p>
            <a:endParaRPr/>
          </a:p>
        </p:txBody>
      </p:sp>
    </p:spTree>
    <p:extLst>
      <p:ext uri="{BB962C8B-B14F-4D97-AF65-F5344CB8AC3E}">
        <p14:creationId xmlns:p14="http://schemas.microsoft.com/office/powerpoint/2010/main" val="2938865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5557667" y="1344033"/>
            <a:ext cx="5389600" cy="158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1pPr>
            <a:lvl2pPr lvl="1"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2pPr>
            <a:lvl3pPr lvl="2"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3pPr>
            <a:lvl4pPr lvl="3"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4pPr>
            <a:lvl5pPr lvl="4"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5pPr>
            <a:lvl6pPr lvl="5"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6pPr>
            <a:lvl7pPr lvl="6"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7pPr>
            <a:lvl8pPr lvl="7"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8pPr>
            <a:lvl9pPr lvl="8"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9pPr>
          </a:lstStyle>
          <a:p>
            <a:endParaRPr/>
          </a:p>
        </p:txBody>
      </p:sp>
      <p:sp>
        <p:nvSpPr>
          <p:cNvPr id="23" name="Google Shape;23;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24" name="Google Shape;24;p4"/>
          <p:cNvPicPr preferRelativeResize="0"/>
          <p:nvPr/>
        </p:nvPicPr>
        <p:blipFill rotWithShape="1">
          <a:blip r:embed="rId2">
            <a:alphaModFix/>
          </a:blip>
          <a:srcRect l="1197" t="639" r="52933" b="11771"/>
          <a:stretch/>
        </p:blipFill>
        <p:spPr>
          <a:xfrm>
            <a:off x="-916567" y="-133"/>
            <a:ext cx="3897600" cy="6858000"/>
          </a:xfrm>
          <a:prstGeom prst="rect">
            <a:avLst/>
          </a:prstGeom>
          <a:noFill/>
          <a:ln>
            <a:noFill/>
          </a:ln>
        </p:spPr>
      </p:pic>
      <p:pic>
        <p:nvPicPr>
          <p:cNvPr id="25" name="Google Shape;25;p4"/>
          <p:cNvPicPr preferRelativeResize="0"/>
          <p:nvPr/>
        </p:nvPicPr>
        <p:blipFill>
          <a:blip r:embed="rId3">
            <a:alphaModFix/>
          </a:blip>
          <a:stretch>
            <a:fillRect/>
          </a:stretch>
        </p:blipFill>
        <p:spPr>
          <a:xfrm>
            <a:off x="148067" y="760133"/>
            <a:ext cx="5575299" cy="5575299"/>
          </a:xfrm>
          <a:prstGeom prst="rect">
            <a:avLst/>
          </a:prstGeom>
          <a:noFill/>
          <a:ln>
            <a:noFill/>
          </a:ln>
        </p:spPr>
      </p:pic>
      <p:pic>
        <p:nvPicPr>
          <p:cNvPr id="26" name="Google Shape;26;p4"/>
          <p:cNvPicPr preferRelativeResize="0"/>
          <p:nvPr/>
        </p:nvPicPr>
        <p:blipFill rotWithShape="1">
          <a:blip r:embed="rId4">
            <a:alphaModFix/>
          </a:blip>
          <a:srcRect l="12952" t="29039" r="12945" b="29039"/>
          <a:stretch/>
        </p:blipFill>
        <p:spPr>
          <a:xfrm>
            <a:off x="1102933" y="2012133"/>
            <a:ext cx="3740800" cy="2116400"/>
          </a:xfrm>
          <a:prstGeom prst="rect">
            <a:avLst/>
          </a:prstGeom>
          <a:noFill/>
          <a:ln>
            <a:noFill/>
          </a:ln>
        </p:spPr>
      </p:pic>
      <p:sp>
        <p:nvSpPr>
          <p:cNvPr id="27" name="Google Shape;27;p4"/>
          <p:cNvSpPr txBox="1">
            <a:spLocks noGrp="1"/>
          </p:cNvSpPr>
          <p:nvPr>
            <p:ph type="body" idx="1"/>
          </p:nvPr>
        </p:nvSpPr>
        <p:spPr>
          <a:xfrm>
            <a:off x="5557667" y="3467533"/>
            <a:ext cx="5389600" cy="2022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1pPr>
            <a:lvl2pPr marL="1219170" lvl="1"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2pPr>
            <a:lvl3pPr marL="1828754" lvl="2"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3pPr>
            <a:lvl4pPr marL="2438339" lvl="3"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4pPr>
            <a:lvl5pPr marL="3047924" lvl="4"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5pPr>
            <a:lvl6pPr marL="3657509" lvl="5"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6pPr>
            <a:lvl7pPr marL="4267093" lvl="6"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7pPr>
            <a:lvl8pPr marL="4876678" lvl="7"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8pPr>
            <a:lvl9pPr marL="5486263" lvl="8"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9pPr>
          </a:lstStyle>
          <a:p>
            <a:endParaRPr/>
          </a:p>
        </p:txBody>
      </p:sp>
    </p:spTree>
    <p:extLst>
      <p:ext uri="{BB962C8B-B14F-4D97-AF65-F5344CB8AC3E}">
        <p14:creationId xmlns:p14="http://schemas.microsoft.com/office/powerpoint/2010/main" val="2782341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None/>
              <a:defRPr/>
            </a:lvl1pPr>
            <a:lvl2pPr lvl="1">
              <a:spcBef>
                <a:spcPts val="0"/>
              </a:spcBef>
              <a:spcAft>
                <a:spcPts val="0"/>
              </a:spcAft>
              <a:buNone/>
              <a:defRPr>
                <a:latin typeface="Roboto Light"/>
                <a:ea typeface="Roboto Light"/>
                <a:cs typeface="Roboto Light"/>
                <a:sym typeface="Roboto Light"/>
              </a:defRPr>
            </a:lvl2pPr>
            <a:lvl3pPr lvl="2">
              <a:spcBef>
                <a:spcPts val="0"/>
              </a:spcBef>
              <a:spcAft>
                <a:spcPts val="0"/>
              </a:spcAft>
              <a:buNone/>
              <a:defRPr>
                <a:latin typeface="Roboto Light"/>
                <a:ea typeface="Roboto Light"/>
                <a:cs typeface="Roboto Light"/>
                <a:sym typeface="Roboto Light"/>
              </a:defRPr>
            </a:lvl3pPr>
            <a:lvl4pPr lvl="3">
              <a:spcBef>
                <a:spcPts val="0"/>
              </a:spcBef>
              <a:spcAft>
                <a:spcPts val="0"/>
              </a:spcAft>
              <a:buNone/>
              <a:defRPr>
                <a:latin typeface="Roboto Light"/>
                <a:ea typeface="Roboto Light"/>
                <a:cs typeface="Roboto Light"/>
                <a:sym typeface="Roboto Light"/>
              </a:defRPr>
            </a:lvl4pPr>
            <a:lvl5pPr lvl="4">
              <a:spcBef>
                <a:spcPts val="0"/>
              </a:spcBef>
              <a:spcAft>
                <a:spcPts val="0"/>
              </a:spcAft>
              <a:buNone/>
              <a:defRPr>
                <a:latin typeface="Roboto Light"/>
                <a:ea typeface="Roboto Light"/>
                <a:cs typeface="Roboto Light"/>
                <a:sym typeface="Roboto Light"/>
              </a:defRPr>
            </a:lvl5pPr>
            <a:lvl6pPr lvl="5">
              <a:spcBef>
                <a:spcPts val="0"/>
              </a:spcBef>
              <a:spcAft>
                <a:spcPts val="0"/>
              </a:spcAft>
              <a:buNone/>
              <a:defRPr>
                <a:latin typeface="Roboto Light"/>
                <a:ea typeface="Roboto Light"/>
                <a:cs typeface="Roboto Light"/>
                <a:sym typeface="Roboto Light"/>
              </a:defRPr>
            </a:lvl6pPr>
            <a:lvl7pPr lvl="6">
              <a:spcBef>
                <a:spcPts val="0"/>
              </a:spcBef>
              <a:spcAft>
                <a:spcPts val="0"/>
              </a:spcAft>
              <a:buNone/>
              <a:defRPr>
                <a:latin typeface="Roboto Light"/>
                <a:ea typeface="Roboto Light"/>
                <a:cs typeface="Roboto Light"/>
                <a:sym typeface="Roboto Light"/>
              </a:defRPr>
            </a:lvl7pPr>
            <a:lvl8pPr lvl="7">
              <a:spcBef>
                <a:spcPts val="0"/>
              </a:spcBef>
              <a:spcAft>
                <a:spcPts val="0"/>
              </a:spcAft>
              <a:buNone/>
              <a:defRPr>
                <a:latin typeface="Roboto Light"/>
                <a:ea typeface="Roboto Light"/>
                <a:cs typeface="Roboto Light"/>
                <a:sym typeface="Roboto Light"/>
              </a:defRPr>
            </a:lvl8pPr>
            <a:lvl9pPr lvl="8">
              <a:spcBef>
                <a:spcPts val="0"/>
              </a:spcBef>
              <a:spcAft>
                <a:spcPts val="0"/>
              </a:spcAft>
              <a:buNone/>
              <a:defRPr>
                <a:latin typeface="Roboto Light"/>
                <a:ea typeface="Roboto Light"/>
                <a:cs typeface="Roboto Light"/>
                <a:sym typeface="Roboto Light"/>
              </a:defRPr>
            </a:lvl9pPr>
          </a:lstStyle>
          <a:p>
            <a:endParaRPr/>
          </a:p>
        </p:txBody>
      </p:sp>
      <p:sp>
        <p:nvSpPr>
          <p:cNvPr id="30" name="Google Shape;30;p5"/>
          <p:cNvSpPr txBox="1">
            <a:spLocks noGrp="1"/>
          </p:cNvSpPr>
          <p:nvPr>
            <p:ph type="subTitle" idx="1"/>
          </p:nvPr>
        </p:nvSpPr>
        <p:spPr>
          <a:xfrm>
            <a:off x="820867" y="1668667"/>
            <a:ext cx="6661200" cy="3041200"/>
          </a:xfrm>
          <a:prstGeom prst="rect">
            <a:avLst/>
          </a:prstGeom>
        </p:spPr>
        <p:txBody>
          <a:bodyPr spcFirstLastPara="1" wrap="square" lIns="91425" tIns="91425" rIns="91425" bIns="91425" anchor="t" anchorCtr="0">
            <a:noAutofit/>
          </a:bodyPr>
          <a:lstStyle>
            <a:lvl1pPr lvl="0">
              <a:spcBef>
                <a:spcPts val="0"/>
              </a:spcBef>
              <a:spcAft>
                <a:spcPts val="0"/>
              </a:spcAft>
              <a:buNone/>
              <a:defRPr>
                <a:latin typeface="Roboto Light"/>
                <a:ea typeface="Roboto Light"/>
                <a:cs typeface="Roboto Light"/>
                <a:sym typeface="Roboto Light"/>
              </a:defRPr>
            </a:lvl1pPr>
            <a:lvl2pPr lvl="1">
              <a:spcBef>
                <a:spcPts val="0"/>
              </a:spcBef>
              <a:spcAft>
                <a:spcPts val="0"/>
              </a:spcAft>
              <a:buNone/>
              <a:defRPr>
                <a:latin typeface="Roboto Light"/>
                <a:ea typeface="Roboto Light"/>
                <a:cs typeface="Roboto Light"/>
                <a:sym typeface="Roboto Light"/>
              </a:defRPr>
            </a:lvl2pPr>
            <a:lvl3pPr lvl="2">
              <a:spcBef>
                <a:spcPts val="0"/>
              </a:spcBef>
              <a:spcAft>
                <a:spcPts val="0"/>
              </a:spcAft>
              <a:buNone/>
              <a:defRPr>
                <a:latin typeface="Roboto Light"/>
                <a:ea typeface="Roboto Light"/>
                <a:cs typeface="Roboto Light"/>
                <a:sym typeface="Roboto Light"/>
              </a:defRPr>
            </a:lvl3pPr>
            <a:lvl4pPr lvl="3">
              <a:spcBef>
                <a:spcPts val="0"/>
              </a:spcBef>
              <a:spcAft>
                <a:spcPts val="0"/>
              </a:spcAft>
              <a:buNone/>
              <a:defRPr>
                <a:latin typeface="Roboto Light"/>
                <a:ea typeface="Roboto Light"/>
                <a:cs typeface="Roboto Light"/>
                <a:sym typeface="Roboto Light"/>
              </a:defRPr>
            </a:lvl4pPr>
            <a:lvl5pPr lvl="4">
              <a:spcBef>
                <a:spcPts val="0"/>
              </a:spcBef>
              <a:spcAft>
                <a:spcPts val="0"/>
              </a:spcAft>
              <a:buNone/>
              <a:defRPr>
                <a:latin typeface="Roboto Light"/>
                <a:ea typeface="Roboto Light"/>
                <a:cs typeface="Roboto Light"/>
                <a:sym typeface="Roboto Light"/>
              </a:defRPr>
            </a:lvl5pPr>
            <a:lvl6pPr lvl="5">
              <a:spcBef>
                <a:spcPts val="0"/>
              </a:spcBef>
              <a:spcAft>
                <a:spcPts val="0"/>
              </a:spcAft>
              <a:buNone/>
              <a:defRPr>
                <a:latin typeface="Roboto Light"/>
                <a:ea typeface="Roboto Light"/>
                <a:cs typeface="Roboto Light"/>
                <a:sym typeface="Roboto Light"/>
              </a:defRPr>
            </a:lvl6pPr>
            <a:lvl7pPr lvl="6">
              <a:spcBef>
                <a:spcPts val="0"/>
              </a:spcBef>
              <a:spcAft>
                <a:spcPts val="0"/>
              </a:spcAft>
              <a:buNone/>
              <a:defRPr>
                <a:latin typeface="Roboto Light"/>
                <a:ea typeface="Roboto Light"/>
                <a:cs typeface="Roboto Light"/>
                <a:sym typeface="Roboto Light"/>
              </a:defRPr>
            </a:lvl7pPr>
            <a:lvl8pPr lvl="7">
              <a:spcBef>
                <a:spcPts val="0"/>
              </a:spcBef>
              <a:spcAft>
                <a:spcPts val="0"/>
              </a:spcAft>
              <a:buNone/>
              <a:defRPr>
                <a:latin typeface="Roboto Light"/>
                <a:ea typeface="Roboto Light"/>
                <a:cs typeface="Roboto Light"/>
                <a:sym typeface="Roboto Light"/>
              </a:defRPr>
            </a:lvl8pPr>
            <a:lvl9pPr lvl="8">
              <a:spcBef>
                <a:spcPts val="0"/>
              </a:spcBef>
              <a:spcAft>
                <a:spcPts val="0"/>
              </a:spcAft>
              <a:buNone/>
              <a:defRPr>
                <a:latin typeface="Roboto Light"/>
                <a:ea typeface="Roboto Light"/>
                <a:cs typeface="Roboto Light"/>
                <a:sym typeface="Roboto Light"/>
              </a:defRPr>
            </a:lvl9pPr>
          </a:lstStyle>
          <a:p>
            <a:endParaRPr/>
          </a:p>
        </p:txBody>
      </p:sp>
    </p:spTree>
    <p:extLst>
      <p:ext uri="{BB962C8B-B14F-4D97-AF65-F5344CB8AC3E}">
        <p14:creationId xmlns:p14="http://schemas.microsoft.com/office/powerpoint/2010/main" val="2701403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771067" y="1231900"/>
            <a:ext cx="4704000" cy="158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D00060"/>
              </a:buClr>
              <a:buSzPts val="3000"/>
              <a:buFont typeface="Roboto Black"/>
              <a:buNone/>
              <a:defRPr>
                <a:solidFill>
                  <a:srgbClr val="D00060"/>
                </a:solidFill>
                <a:latin typeface="Roboto Black"/>
                <a:ea typeface="Roboto Black"/>
                <a:cs typeface="Roboto Black"/>
                <a:sym typeface="Roboto Black"/>
              </a:defRPr>
            </a:lvl1pPr>
            <a:lvl2pPr lvl="1"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2pPr>
            <a:lvl3pPr lvl="2"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3pPr>
            <a:lvl4pPr lvl="3"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4pPr>
            <a:lvl5pPr lvl="4"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5pPr>
            <a:lvl6pPr lvl="5"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6pPr>
            <a:lvl7pPr lvl="6"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7pPr>
            <a:lvl8pPr lvl="7"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8pPr>
            <a:lvl9pPr lvl="8"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9pPr>
          </a:lstStyle>
          <a:p>
            <a:endParaRPr/>
          </a:p>
        </p:txBody>
      </p:sp>
      <p:sp>
        <p:nvSpPr>
          <p:cNvPr id="33" name="Google Shape;33;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34" name="Google Shape;34;p6"/>
          <p:cNvPicPr preferRelativeResize="0"/>
          <p:nvPr/>
        </p:nvPicPr>
        <p:blipFill rotWithShape="1">
          <a:blip r:embed="rId2">
            <a:alphaModFix/>
          </a:blip>
          <a:srcRect l="9419" t="10210" r="30354" b="30424"/>
          <a:stretch/>
        </p:blipFill>
        <p:spPr>
          <a:xfrm>
            <a:off x="10865521" y="1272733"/>
            <a:ext cx="4612400" cy="4189600"/>
          </a:xfrm>
          <a:prstGeom prst="rect">
            <a:avLst/>
          </a:prstGeom>
          <a:noFill/>
          <a:ln>
            <a:noFill/>
          </a:ln>
        </p:spPr>
      </p:pic>
      <p:pic>
        <p:nvPicPr>
          <p:cNvPr id="35" name="Google Shape;35;p6"/>
          <p:cNvPicPr preferRelativeResize="0"/>
          <p:nvPr/>
        </p:nvPicPr>
        <p:blipFill rotWithShape="1">
          <a:blip r:embed="rId3">
            <a:alphaModFix/>
          </a:blip>
          <a:srcRect l="22794" t="20620" r="22789" b="24566"/>
          <a:stretch/>
        </p:blipFill>
        <p:spPr>
          <a:xfrm>
            <a:off x="6558727" y="1272733"/>
            <a:ext cx="2007600" cy="2022400"/>
          </a:xfrm>
          <a:prstGeom prst="rect">
            <a:avLst/>
          </a:prstGeom>
          <a:noFill/>
          <a:ln>
            <a:noFill/>
          </a:ln>
        </p:spPr>
      </p:pic>
      <p:pic>
        <p:nvPicPr>
          <p:cNvPr id="36" name="Google Shape;36;p6"/>
          <p:cNvPicPr preferRelativeResize="0"/>
          <p:nvPr/>
        </p:nvPicPr>
        <p:blipFill rotWithShape="1">
          <a:blip r:embed="rId3">
            <a:alphaModFix/>
          </a:blip>
          <a:srcRect l="22794" t="20620" r="22789" b="24566"/>
          <a:stretch/>
        </p:blipFill>
        <p:spPr>
          <a:xfrm>
            <a:off x="8712127" y="1272733"/>
            <a:ext cx="2007600" cy="2022400"/>
          </a:xfrm>
          <a:prstGeom prst="rect">
            <a:avLst/>
          </a:prstGeom>
          <a:noFill/>
          <a:ln>
            <a:noFill/>
          </a:ln>
        </p:spPr>
      </p:pic>
      <p:pic>
        <p:nvPicPr>
          <p:cNvPr id="37" name="Google Shape;37;p6"/>
          <p:cNvPicPr preferRelativeResize="0"/>
          <p:nvPr/>
        </p:nvPicPr>
        <p:blipFill rotWithShape="1">
          <a:blip r:embed="rId3">
            <a:alphaModFix/>
          </a:blip>
          <a:srcRect l="22794" t="20620" r="22789" b="24566"/>
          <a:stretch/>
        </p:blipFill>
        <p:spPr>
          <a:xfrm>
            <a:off x="6558727" y="3440033"/>
            <a:ext cx="2007600" cy="2022400"/>
          </a:xfrm>
          <a:prstGeom prst="rect">
            <a:avLst/>
          </a:prstGeom>
          <a:noFill/>
          <a:ln>
            <a:noFill/>
          </a:ln>
        </p:spPr>
      </p:pic>
      <p:pic>
        <p:nvPicPr>
          <p:cNvPr id="38" name="Google Shape;38;p6"/>
          <p:cNvPicPr preferRelativeResize="0"/>
          <p:nvPr/>
        </p:nvPicPr>
        <p:blipFill rotWithShape="1">
          <a:blip r:embed="rId3">
            <a:alphaModFix/>
          </a:blip>
          <a:srcRect l="22794" t="20620" r="22789" b="24566"/>
          <a:stretch/>
        </p:blipFill>
        <p:spPr>
          <a:xfrm>
            <a:off x="8712127" y="3440033"/>
            <a:ext cx="2007600" cy="2022400"/>
          </a:xfrm>
          <a:prstGeom prst="rect">
            <a:avLst/>
          </a:prstGeom>
          <a:noFill/>
          <a:ln>
            <a:noFill/>
          </a:ln>
        </p:spPr>
      </p:pic>
      <p:sp>
        <p:nvSpPr>
          <p:cNvPr id="39" name="Google Shape;39;p6"/>
          <p:cNvSpPr txBox="1">
            <a:spLocks noGrp="1"/>
          </p:cNvSpPr>
          <p:nvPr>
            <p:ph type="body" idx="1"/>
          </p:nvPr>
        </p:nvSpPr>
        <p:spPr>
          <a:xfrm>
            <a:off x="771067" y="3174400"/>
            <a:ext cx="5345200" cy="20556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1pPr>
            <a:lvl2pPr marL="1219170" lvl="1"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2pPr>
            <a:lvl3pPr marL="1828754" lvl="2"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3pPr>
            <a:lvl4pPr marL="2438339" lvl="3"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4pPr>
            <a:lvl5pPr marL="3047924" lvl="4"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5pPr>
            <a:lvl6pPr marL="3657509" lvl="5"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6pPr>
            <a:lvl7pPr marL="4267093" lvl="6"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7pPr>
            <a:lvl8pPr marL="4876678" lvl="7"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8pPr>
            <a:lvl9pPr marL="5486263" lvl="8"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9pPr>
          </a:lstStyle>
          <a:p>
            <a:endParaRPr/>
          </a:p>
        </p:txBody>
      </p:sp>
    </p:spTree>
    <p:extLst>
      <p:ext uri="{BB962C8B-B14F-4D97-AF65-F5344CB8AC3E}">
        <p14:creationId xmlns:p14="http://schemas.microsoft.com/office/powerpoint/2010/main" val="274976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pPr lvl="0"/>
            <a:fld id="{86CB4B4D-7CA3-9044-876B-883B54F8677D}" type="slidenum">
              <a:t>‹#›</a:t>
            </a:fld>
            <a:endParaRPr/>
          </a:p>
        </p:txBody>
      </p:sp>
      <p:pic>
        <p:nvPicPr>
          <p:cNvPr id="12" name="CS Slide Red border.jpg"/>
          <p:cNvPicPr/>
          <p:nvPr/>
        </p:nvPicPr>
        <p:blipFill>
          <a:blip r:embed="rId2"/>
          <a:stretch>
            <a:fillRect/>
          </a:stretch>
        </p:blipFill>
        <p:spPr>
          <a:xfrm>
            <a:off x="-194948" y="-137639"/>
            <a:ext cx="12851229" cy="1197529"/>
          </a:xfrm>
          <a:prstGeom prst="rect">
            <a:avLst/>
          </a:prstGeom>
          <a:ln w="12700">
            <a:miter lim="400000"/>
          </a:ln>
        </p:spPr>
      </p:pic>
      <p:pic>
        <p:nvPicPr>
          <p:cNvPr id="13" name="Voting is SW no txt logo.png"/>
          <p:cNvPicPr/>
          <p:nvPr/>
        </p:nvPicPr>
        <p:blipFill>
          <a:blip r:embed="rId3"/>
          <a:stretch>
            <a:fillRect/>
          </a:stretch>
        </p:blipFill>
        <p:spPr>
          <a:xfrm>
            <a:off x="1079370" y="587715"/>
            <a:ext cx="10302593" cy="3227061"/>
          </a:xfrm>
          <a:prstGeom prst="rect">
            <a:avLst/>
          </a:prstGeom>
          <a:ln w="12700">
            <a:miter lim="400000"/>
          </a:ln>
        </p:spPr>
      </p:pic>
      <p:pic>
        <p:nvPicPr>
          <p:cNvPr id="14" name="CS Slide Red border.jpg"/>
          <p:cNvPicPr/>
          <p:nvPr/>
        </p:nvPicPr>
        <p:blipFill>
          <a:blip r:embed="rId2"/>
          <a:stretch>
            <a:fillRect/>
          </a:stretch>
        </p:blipFill>
        <p:spPr>
          <a:xfrm rot="10800000">
            <a:off x="-329615" y="5775049"/>
            <a:ext cx="12851229" cy="1197530"/>
          </a:xfrm>
          <a:prstGeom prst="rect">
            <a:avLst/>
          </a:prstGeom>
          <a:ln w="12700">
            <a:miter lim="400000"/>
          </a:ln>
        </p:spPr>
      </p:pic>
      <p:sp>
        <p:nvSpPr>
          <p:cNvPr id="15" name="Shape 15"/>
          <p:cNvSpPr/>
          <p:nvPr/>
        </p:nvSpPr>
        <p:spPr>
          <a:xfrm>
            <a:off x="3646145" y="3885763"/>
            <a:ext cx="5169042" cy="326345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ctr" defTabSz="457200">
              <a:lnSpc>
                <a:spcPts val="4000"/>
              </a:lnSpc>
              <a:spcBef>
                <a:spcPts val="800"/>
              </a:spcBef>
              <a:buClrTx/>
              <a:buFontTx/>
            </a:pPr>
            <a:r>
              <a:rPr sz="2000">
                <a:solidFill>
                  <a:srgbClr val="001F53"/>
                </a:solidFill>
                <a:latin typeface="Gotham Black"/>
                <a:ea typeface="Gotham Black"/>
                <a:cs typeface="Gotham Black"/>
                <a:sym typeface="Gotham Black"/>
              </a:rPr>
              <a:t>Central to social work’s values and </a:t>
            </a:r>
            <a:br>
              <a:rPr sz="2000">
                <a:solidFill>
                  <a:srgbClr val="001F53"/>
                </a:solidFill>
                <a:latin typeface="Gotham Black"/>
                <a:ea typeface="Gotham Black"/>
                <a:cs typeface="Gotham Black"/>
                <a:sym typeface="Gotham Black"/>
              </a:rPr>
            </a:br>
            <a:r>
              <a:rPr sz="2000">
                <a:solidFill>
                  <a:srgbClr val="001F53"/>
                </a:solidFill>
                <a:latin typeface="Gotham Black"/>
                <a:ea typeface="Gotham Black"/>
                <a:cs typeface="Gotham Black"/>
                <a:sym typeface="Gotham Black"/>
              </a:rPr>
              <a:t>social justice mission</a:t>
            </a:r>
            <a:r>
              <a:rPr sz="2000" dirty="0">
                <a:solidFill>
                  <a:srgbClr val="001F53"/>
                </a:solidFill>
                <a:latin typeface="Gotham Black"/>
                <a:ea typeface="Gotham Black"/>
                <a:cs typeface="Gotham Black"/>
                <a:sym typeface="Gotham Black"/>
              </a:rPr>
              <a:t>.</a:t>
            </a:r>
          </a:p>
          <a:p>
            <a:pPr lvl="0" algn="ctr" defTabSz="457200">
              <a:lnSpc>
                <a:spcPts val="4000"/>
              </a:lnSpc>
              <a:spcBef>
                <a:spcPts val="400"/>
              </a:spcBef>
              <a:buClrTx/>
              <a:buFontTx/>
            </a:pPr>
            <a:r>
              <a:rPr sz="2000">
                <a:solidFill>
                  <a:srgbClr val="C41A00"/>
                </a:solidFill>
                <a:latin typeface="Gotham Black"/>
                <a:ea typeface="Gotham Black"/>
                <a:cs typeface="Gotham Black"/>
                <a:sym typeface="Gotham Black"/>
              </a:rPr>
              <a:t>Gives individuals and communities the power to </a:t>
            </a:r>
            <a:br>
              <a:rPr sz="2000">
                <a:solidFill>
                  <a:srgbClr val="C41A00"/>
                </a:solidFill>
                <a:latin typeface="Gotham Black"/>
                <a:ea typeface="Gotham Black"/>
                <a:cs typeface="Gotham Black"/>
                <a:sym typeface="Gotham Black"/>
              </a:rPr>
            </a:br>
            <a:r>
              <a:rPr sz="2000">
                <a:solidFill>
                  <a:srgbClr val="C41A00"/>
                </a:solidFill>
                <a:latin typeface="Gotham Black"/>
                <a:ea typeface="Gotham Black"/>
                <a:cs typeface="Gotham Black"/>
                <a:sym typeface="Gotham Black"/>
              </a:rPr>
              <a:t>voice their opinions and effect change</a:t>
            </a:r>
            <a:r>
              <a:rPr sz="2000" dirty="0">
                <a:solidFill>
                  <a:srgbClr val="C41A00"/>
                </a:solidFill>
                <a:latin typeface="Gotham Black"/>
                <a:ea typeface="Gotham Black"/>
                <a:cs typeface="Gotham Black"/>
                <a:sym typeface="Gotham Black"/>
              </a:rPr>
              <a:t>.</a:t>
            </a:r>
          </a:p>
          <a:p>
            <a:pPr lvl="0" algn="ctr" defTabSz="457200">
              <a:lnSpc>
                <a:spcPts val="4000"/>
              </a:lnSpc>
              <a:spcBef>
                <a:spcPts val="800"/>
              </a:spcBef>
              <a:buClrTx/>
              <a:buFontTx/>
            </a:pPr>
            <a:r>
              <a:rPr sz="2000">
                <a:solidFill>
                  <a:srgbClr val="001F53"/>
                </a:solidFill>
                <a:latin typeface="Gotham Black"/>
                <a:ea typeface="Gotham Black"/>
                <a:cs typeface="Gotham Black"/>
                <a:sym typeface="Gotham Black"/>
              </a:rPr>
              <a:t>Non-partisan voter registration, education and </a:t>
            </a:r>
            <a:br>
              <a:rPr sz="2000">
                <a:solidFill>
                  <a:srgbClr val="001F53"/>
                </a:solidFill>
                <a:latin typeface="Gotham Black"/>
                <a:ea typeface="Gotham Black"/>
                <a:cs typeface="Gotham Black"/>
                <a:sym typeface="Gotham Black"/>
              </a:rPr>
            </a:br>
            <a:r>
              <a:rPr sz="2000">
                <a:solidFill>
                  <a:srgbClr val="001F53"/>
                </a:solidFill>
                <a:latin typeface="Gotham Black"/>
                <a:ea typeface="Gotham Black"/>
                <a:cs typeface="Gotham Black"/>
                <a:sym typeface="Gotham Black"/>
              </a:rPr>
              <a:t>outreach are legal, ethical and professional</a:t>
            </a:r>
            <a:r>
              <a:rPr sz="2000" dirty="0">
                <a:solidFill>
                  <a:srgbClr val="001F53"/>
                </a:solidFill>
                <a:latin typeface="Gotham Black"/>
                <a:ea typeface="Gotham Black"/>
                <a:cs typeface="Gotham Black"/>
                <a:sym typeface="Gotham Black"/>
              </a:rPr>
              <a:t>.</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5618733" y="1078267"/>
            <a:ext cx="4140400" cy="1201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D00060"/>
              </a:buClr>
              <a:buSzPts val="1800"/>
              <a:buFont typeface="Roboto Black"/>
              <a:buNone/>
              <a:defRPr sz="2400">
                <a:solidFill>
                  <a:srgbClr val="D00060"/>
                </a:solidFill>
                <a:latin typeface="Roboto Black"/>
                <a:ea typeface="Roboto Black"/>
                <a:cs typeface="Roboto Black"/>
                <a:sym typeface="Roboto Black"/>
              </a:defRPr>
            </a:lvl1pPr>
            <a:lvl2pPr lvl="1"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2pPr>
            <a:lvl3pPr lvl="2"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3pPr>
            <a:lvl4pPr lvl="3"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4pPr>
            <a:lvl5pPr lvl="4"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5pPr>
            <a:lvl6pPr lvl="5"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6pPr>
            <a:lvl7pPr lvl="6"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7pPr>
            <a:lvl8pPr lvl="7"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8pPr>
            <a:lvl9pPr lvl="8"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9pPr>
          </a:lstStyle>
          <a:p>
            <a:endParaRPr/>
          </a:p>
        </p:txBody>
      </p:sp>
      <p:sp>
        <p:nvSpPr>
          <p:cNvPr id="42" name="Google Shape;42;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43" name="Google Shape;43;p7"/>
          <p:cNvPicPr preferRelativeResize="0"/>
          <p:nvPr/>
        </p:nvPicPr>
        <p:blipFill rotWithShape="1">
          <a:blip r:embed="rId2">
            <a:alphaModFix/>
          </a:blip>
          <a:srcRect l="20074" t="6997" r="33261" b="6189"/>
          <a:stretch/>
        </p:blipFill>
        <p:spPr>
          <a:xfrm>
            <a:off x="0" y="0"/>
            <a:ext cx="4000000" cy="6858000"/>
          </a:xfrm>
          <a:prstGeom prst="rect">
            <a:avLst/>
          </a:prstGeom>
          <a:noFill/>
          <a:ln>
            <a:noFill/>
          </a:ln>
        </p:spPr>
      </p:pic>
      <p:pic>
        <p:nvPicPr>
          <p:cNvPr id="44" name="Google Shape;44;p7"/>
          <p:cNvPicPr preferRelativeResize="0"/>
          <p:nvPr/>
        </p:nvPicPr>
        <p:blipFill rotWithShape="1">
          <a:blip r:embed="rId3">
            <a:alphaModFix/>
          </a:blip>
          <a:srcRect l="12366" r="12366"/>
          <a:stretch/>
        </p:blipFill>
        <p:spPr>
          <a:xfrm>
            <a:off x="1363648" y="926533"/>
            <a:ext cx="3768400" cy="5006800"/>
          </a:xfrm>
          <a:prstGeom prst="rect">
            <a:avLst/>
          </a:prstGeom>
          <a:noFill/>
          <a:ln w="76200" cap="flat" cmpd="sng">
            <a:solidFill>
              <a:srgbClr val="FFFFFF"/>
            </a:solidFill>
            <a:prstDash val="solid"/>
            <a:round/>
            <a:headEnd type="none" w="sm" len="sm"/>
            <a:tailEnd type="none" w="sm" len="sm"/>
          </a:ln>
        </p:spPr>
      </p:pic>
      <p:sp>
        <p:nvSpPr>
          <p:cNvPr id="45" name="Google Shape;45;p7"/>
          <p:cNvSpPr txBox="1">
            <a:spLocks noGrp="1"/>
          </p:cNvSpPr>
          <p:nvPr>
            <p:ph type="title" idx="2"/>
          </p:nvPr>
        </p:nvSpPr>
        <p:spPr>
          <a:xfrm>
            <a:off x="5618733" y="3594300"/>
            <a:ext cx="4140400" cy="100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D00060"/>
              </a:buClr>
              <a:buSzPts val="1800"/>
              <a:buFont typeface="Roboto Black"/>
              <a:buNone/>
              <a:defRPr sz="2400">
                <a:solidFill>
                  <a:srgbClr val="D00060"/>
                </a:solidFill>
                <a:latin typeface="Roboto Black"/>
                <a:ea typeface="Roboto Black"/>
                <a:cs typeface="Roboto Black"/>
                <a:sym typeface="Roboto Black"/>
              </a:defRPr>
            </a:lvl1pPr>
            <a:lvl2pPr lvl="1"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2pPr>
            <a:lvl3pPr lvl="2"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3pPr>
            <a:lvl4pPr lvl="3"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4pPr>
            <a:lvl5pPr lvl="4"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5pPr>
            <a:lvl6pPr lvl="5"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6pPr>
            <a:lvl7pPr lvl="6"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7pPr>
            <a:lvl8pPr lvl="7"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8pPr>
            <a:lvl9pPr lvl="8"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9pPr>
          </a:lstStyle>
          <a:p>
            <a:endParaRPr/>
          </a:p>
        </p:txBody>
      </p:sp>
      <p:sp>
        <p:nvSpPr>
          <p:cNvPr id="46" name="Google Shape;46;p7"/>
          <p:cNvSpPr txBox="1">
            <a:spLocks noGrp="1"/>
          </p:cNvSpPr>
          <p:nvPr>
            <p:ph type="body" idx="1"/>
          </p:nvPr>
        </p:nvSpPr>
        <p:spPr>
          <a:xfrm>
            <a:off x="5618733" y="2072433"/>
            <a:ext cx="5500800" cy="1354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1pPr>
            <a:lvl2pPr marL="1219170" lvl="1"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2pPr>
            <a:lvl3pPr marL="1828754" lvl="2"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3pPr>
            <a:lvl4pPr marL="2438339" lvl="3"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4pPr>
            <a:lvl5pPr marL="3047924" lvl="4"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5pPr>
            <a:lvl6pPr marL="3657509" lvl="5"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6pPr>
            <a:lvl7pPr marL="4267093" lvl="6"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7pPr>
            <a:lvl8pPr marL="4876678" lvl="7"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8pPr>
            <a:lvl9pPr marL="5486263" lvl="8"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9pPr>
          </a:lstStyle>
          <a:p>
            <a:endParaRPr/>
          </a:p>
        </p:txBody>
      </p:sp>
      <p:sp>
        <p:nvSpPr>
          <p:cNvPr id="47" name="Google Shape;47;p7"/>
          <p:cNvSpPr txBox="1">
            <a:spLocks noGrp="1"/>
          </p:cNvSpPr>
          <p:nvPr>
            <p:ph type="body" idx="3"/>
          </p:nvPr>
        </p:nvSpPr>
        <p:spPr>
          <a:xfrm>
            <a:off x="5618733" y="4747033"/>
            <a:ext cx="5754400" cy="140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1pPr>
            <a:lvl2pPr marL="1219170" lvl="1"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2pPr>
            <a:lvl3pPr marL="1828754" lvl="2"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3pPr>
            <a:lvl4pPr marL="2438339" lvl="3"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4pPr>
            <a:lvl5pPr marL="3047924" lvl="4"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5pPr>
            <a:lvl6pPr marL="3657509" lvl="5"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6pPr>
            <a:lvl7pPr marL="4267093" lvl="6"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7pPr>
            <a:lvl8pPr marL="4876678" lvl="7"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8pPr>
            <a:lvl9pPr marL="5486263" lvl="8"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9pPr>
          </a:lstStyle>
          <a:p>
            <a:endParaRPr/>
          </a:p>
        </p:txBody>
      </p:sp>
    </p:spTree>
    <p:extLst>
      <p:ext uri="{BB962C8B-B14F-4D97-AF65-F5344CB8AC3E}">
        <p14:creationId xmlns:p14="http://schemas.microsoft.com/office/powerpoint/2010/main" val="3470116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2">
  <p:cSld name="Section header 1 2">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5279900" y="1093167"/>
            <a:ext cx="5436000" cy="1201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D00060"/>
              </a:buClr>
              <a:buSzPts val="2100"/>
              <a:buFont typeface="Roboto Black"/>
              <a:buNone/>
              <a:defRPr sz="2800">
                <a:solidFill>
                  <a:srgbClr val="D00060"/>
                </a:solidFill>
                <a:latin typeface="Roboto Black"/>
                <a:ea typeface="Roboto Black"/>
                <a:cs typeface="Roboto Black"/>
                <a:sym typeface="Roboto Black"/>
              </a:defRPr>
            </a:lvl1pPr>
            <a:lvl2pPr lvl="1" rtl="0">
              <a:spcBef>
                <a:spcPts val="0"/>
              </a:spcBef>
              <a:spcAft>
                <a:spcPts val="0"/>
              </a:spcAft>
              <a:buClr>
                <a:srgbClr val="D00060"/>
              </a:buClr>
              <a:buSzPts val="2100"/>
              <a:buFont typeface="Roboto Black"/>
              <a:buNone/>
              <a:defRPr sz="2800">
                <a:solidFill>
                  <a:srgbClr val="D00060"/>
                </a:solidFill>
                <a:latin typeface="Roboto Black"/>
                <a:ea typeface="Roboto Black"/>
                <a:cs typeface="Roboto Black"/>
                <a:sym typeface="Roboto Black"/>
              </a:defRPr>
            </a:lvl2pPr>
            <a:lvl3pPr lvl="2" rtl="0">
              <a:spcBef>
                <a:spcPts val="0"/>
              </a:spcBef>
              <a:spcAft>
                <a:spcPts val="0"/>
              </a:spcAft>
              <a:buClr>
                <a:srgbClr val="D00060"/>
              </a:buClr>
              <a:buSzPts val="2100"/>
              <a:buFont typeface="Roboto Black"/>
              <a:buNone/>
              <a:defRPr sz="2800">
                <a:solidFill>
                  <a:srgbClr val="D00060"/>
                </a:solidFill>
                <a:latin typeface="Roboto Black"/>
                <a:ea typeface="Roboto Black"/>
                <a:cs typeface="Roboto Black"/>
                <a:sym typeface="Roboto Black"/>
              </a:defRPr>
            </a:lvl3pPr>
            <a:lvl4pPr lvl="3" rtl="0">
              <a:spcBef>
                <a:spcPts val="0"/>
              </a:spcBef>
              <a:spcAft>
                <a:spcPts val="0"/>
              </a:spcAft>
              <a:buClr>
                <a:srgbClr val="D00060"/>
              </a:buClr>
              <a:buSzPts val="2100"/>
              <a:buFont typeface="Roboto Black"/>
              <a:buNone/>
              <a:defRPr sz="2800">
                <a:solidFill>
                  <a:srgbClr val="D00060"/>
                </a:solidFill>
                <a:latin typeface="Roboto Black"/>
                <a:ea typeface="Roboto Black"/>
                <a:cs typeface="Roboto Black"/>
                <a:sym typeface="Roboto Black"/>
              </a:defRPr>
            </a:lvl4pPr>
            <a:lvl5pPr lvl="4" rtl="0">
              <a:spcBef>
                <a:spcPts val="0"/>
              </a:spcBef>
              <a:spcAft>
                <a:spcPts val="0"/>
              </a:spcAft>
              <a:buClr>
                <a:srgbClr val="D00060"/>
              </a:buClr>
              <a:buSzPts val="2100"/>
              <a:buFont typeface="Roboto Black"/>
              <a:buNone/>
              <a:defRPr sz="2800">
                <a:solidFill>
                  <a:srgbClr val="D00060"/>
                </a:solidFill>
                <a:latin typeface="Roboto Black"/>
                <a:ea typeface="Roboto Black"/>
                <a:cs typeface="Roboto Black"/>
                <a:sym typeface="Roboto Black"/>
              </a:defRPr>
            </a:lvl5pPr>
            <a:lvl6pPr lvl="5" rtl="0">
              <a:spcBef>
                <a:spcPts val="0"/>
              </a:spcBef>
              <a:spcAft>
                <a:spcPts val="0"/>
              </a:spcAft>
              <a:buClr>
                <a:srgbClr val="D00060"/>
              </a:buClr>
              <a:buSzPts val="2100"/>
              <a:buFont typeface="Roboto Black"/>
              <a:buNone/>
              <a:defRPr sz="2800">
                <a:solidFill>
                  <a:srgbClr val="D00060"/>
                </a:solidFill>
                <a:latin typeface="Roboto Black"/>
                <a:ea typeface="Roboto Black"/>
                <a:cs typeface="Roboto Black"/>
                <a:sym typeface="Roboto Black"/>
              </a:defRPr>
            </a:lvl6pPr>
            <a:lvl7pPr lvl="6" rtl="0">
              <a:spcBef>
                <a:spcPts val="0"/>
              </a:spcBef>
              <a:spcAft>
                <a:spcPts val="0"/>
              </a:spcAft>
              <a:buClr>
                <a:srgbClr val="D00060"/>
              </a:buClr>
              <a:buSzPts val="2100"/>
              <a:buFont typeface="Roboto Black"/>
              <a:buNone/>
              <a:defRPr sz="2800">
                <a:solidFill>
                  <a:srgbClr val="D00060"/>
                </a:solidFill>
                <a:latin typeface="Roboto Black"/>
                <a:ea typeface="Roboto Black"/>
                <a:cs typeface="Roboto Black"/>
                <a:sym typeface="Roboto Black"/>
              </a:defRPr>
            </a:lvl7pPr>
            <a:lvl8pPr lvl="7" rtl="0">
              <a:spcBef>
                <a:spcPts val="0"/>
              </a:spcBef>
              <a:spcAft>
                <a:spcPts val="0"/>
              </a:spcAft>
              <a:buClr>
                <a:srgbClr val="D00060"/>
              </a:buClr>
              <a:buSzPts val="2100"/>
              <a:buFont typeface="Roboto Black"/>
              <a:buNone/>
              <a:defRPr sz="2800">
                <a:solidFill>
                  <a:srgbClr val="D00060"/>
                </a:solidFill>
                <a:latin typeface="Roboto Black"/>
                <a:ea typeface="Roboto Black"/>
                <a:cs typeface="Roboto Black"/>
                <a:sym typeface="Roboto Black"/>
              </a:defRPr>
            </a:lvl8pPr>
            <a:lvl9pPr lvl="8" rtl="0">
              <a:spcBef>
                <a:spcPts val="0"/>
              </a:spcBef>
              <a:spcAft>
                <a:spcPts val="0"/>
              </a:spcAft>
              <a:buClr>
                <a:srgbClr val="D00060"/>
              </a:buClr>
              <a:buSzPts val="2100"/>
              <a:buFont typeface="Roboto Black"/>
              <a:buNone/>
              <a:defRPr sz="2800">
                <a:solidFill>
                  <a:srgbClr val="D00060"/>
                </a:solidFill>
                <a:latin typeface="Roboto Black"/>
                <a:ea typeface="Roboto Black"/>
                <a:cs typeface="Roboto Black"/>
                <a:sym typeface="Roboto Black"/>
              </a:defRPr>
            </a:lvl9pPr>
          </a:lstStyle>
          <a:p>
            <a:endParaRPr/>
          </a:p>
        </p:txBody>
      </p:sp>
      <p:sp>
        <p:nvSpPr>
          <p:cNvPr id="50" name="Google Shape;50;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51" name="Google Shape;51;p8"/>
          <p:cNvPicPr preferRelativeResize="0"/>
          <p:nvPr/>
        </p:nvPicPr>
        <p:blipFill rotWithShape="1">
          <a:blip r:embed="rId2">
            <a:alphaModFix/>
          </a:blip>
          <a:srcRect l="23125" r="23119"/>
          <a:stretch/>
        </p:blipFill>
        <p:spPr>
          <a:xfrm>
            <a:off x="0" y="0"/>
            <a:ext cx="4000000" cy="6858000"/>
          </a:xfrm>
          <a:prstGeom prst="rect">
            <a:avLst/>
          </a:prstGeom>
          <a:noFill/>
          <a:ln>
            <a:noFill/>
          </a:ln>
        </p:spPr>
      </p:pic>
      <p:pic>
        <p:nvPicPr>
          <p:cNvPr id="52" name="Google Shape;52;p8"/>
          <p:cNvPicPr preferRelativeResize="0"/>
          <p:nvPr/>
        </p:nvPicPr>
        <p:blipFill rotWithShape="1">
          <a:blip r:embed="rId3">
            <a:alphaModFix/>
          </a:blip>
          <a:srcRect t="2848" b="2838"/>
          <a:stretch/>
        </p:blipFill>
        <p:spPr>
          <a:xfrm>
            <a:off x="1051733" y="926600"/>
            <a:ext cx="3768400" cy="3554000"/>
          </a:xfrm>
          <a:prstGeom prst="rect">
            <a:avLst/>
          </a:prstGeom>
          <a:noFill/>
          <a:ln w="76200" cap="flat" cmpd="sng">
            <a:solidFill>
              <a:srgbClr val="FFFFFF"/>
            </a:solidFill>
            <a:prstDash val="solid"/>
            <a:round/>
            <a:headEnd type="none" w="sm" len="sm"/>
            <a:tailEnd type="none" w="sm" len="sm"/>
          </a:ln>
        </p:spPr>
      </p:pic>
      <p:sp>
        <p:nvSpPr>
          <p:cNvPr id="53" name="Google Shape;53;p8"/>
          <p:cNvSpPr txBox="1">
            <a:spLocks noGrp="1"/>
          </p:cNvSpPr>
          <p:nvPr>
            <p:ph type="subTitle" idx="1"/>
          </p:nvPr>
        </p:nvSpPr>
        <p:spPr>
          <a:xfrm>
            <a:off x="5279900" y="2606233"/>
            <a:ext cx="5850400" cy="728000"/>
          </a:xfrm>
          <a:prstGeom prst="rect">
            <a:avLst/>
          </a:prstGeom>
        </p:spPr>
        <p:txBody>
          <a:bodyPr spcFirstLastPara="1" wrap="square" lIns="91425" tIns="91425" rIns="91425" bIns="91425" anchor="t" anchorCtr="0">
            <a:noAutofit/>
          </a:bodyPr>
          <a:lstStyle>
            <a:lvl1pPr lvl="0">
              <a:spcBef>
                <a:spcPts val="0"/>
              </a:spcBef>
              <a:spcAft>
                <a:spcPts val="0"/>
              </a:spcAft>
              <a:buNone/>
              <a:defRPr sz="2400">
                <a:solidFill>
                  <a:srgbClr val="2B416C"/>
                </a:solidFill>
                <a:latin typeface="Roboto"/>
                <a:ea typeface="Roboto"/>
                <a:cs typeface="Roboto"/>
                <a:sym typeface="Roboto"/>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54" name="Google Shape;54;p8"/>
          <p:cNvSpPr txBox="1">
            <a:spLocks noGrp="1"/>
          </p:cNvSpPr>
          <p:nvPr>
            <p:ph type="body" idx="2"/>
          </p:nvPr>
        </p:nvSpPr>
        <p:spPr>
          <a:xfrm>
            <a:off x="5279900" y="3233000"/>
            <a:ext cx="6103200" cy="232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1pPr>
            <a:lvl2pPr marL="1219170" lvl="1"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2pPr>
            <a:lvl3pPr marL="1828754" lvl="2"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3pPr>
            <a:lvl4pPr marL="2438339" lvl="3"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4pPr>
            <a:lvl5pPr marL="3047924" lvl="4"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5pPr>
            <a:lvl6pPr marL="3657509" lvl="5"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6pPr>
            <a:lvl7pPr marL="4267093" lvl="6"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7pPr>
            <a:lvl8pPr marL="4876678" lvl="7"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8pPr>
            <a:lvl9pPr marL="5486263" lvl="8"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9pPr>
          </a:lstStyle>
          <a:p>
            <a:endParaRPr/>
          </a:p>
        </p:txBody>
      </p:sp>
    </p:spTree>
    <p:extLst>
      <p:ext uri="{BB962C8B-B14F-4D97-AF65-F5344CB8AC3E}">
        <p14:creationId xmlns:p14="http://schemas.microsoft.com/office/powerpoint/2010/main" val="3955207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2 1">
  <p:cSld name="Section header 1 2 1">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2395101" y="1063367"/>
            <a:ext cx="7592400" cy="1201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D00060"/>
              </a:buClr>
              <a:buSzPts val="2400"/>
              <a:buFont typeface="Roboto Black"/>
              <a:buNone/>
              <a:defRPr sz="3200">
                <a:solidFill>
                  <a:srgbClr val="D00060"/>
                </a:solidFill>
                <a:latin typeface="Roboto Black"/>
                <a:ea typeface="Roboto Black"/>
                <a:cs typeface="Roboto Black"/>
                <a:sym typeface="Roboto Black"/>
              </a:defRPr>
            </a:lvl1pPr>
            <a:lvl2pPr lvl="1" rtl="0">
              <a:spcBef>
                <a:spcPts val="0"/>
              </a:spcBef>
              <a:spcAft>
                <a:spcPts val="0"/>
              </a:spcAft>
              <a:buClr>
                <a:srgbClr val="D00060"/>
              </a:buClr>
              <a:buSzPts val="2400"/>
              <a:buFont typeface="Roboto Black"/>
              <a:buNone/>
              <a:defRPr sz="3200">
                <a:solidFill>
                  <a:srgbClr val="D00060"/>
                </a:solidFill>
                <a:latin typeface="Roboto Black"/>
                <a:ea typeface="Roboto Black"/>
                <a:cs typeface="Roboto Black"/>
                <a:sym typeface="Roboto Black"/>
              </a:defRPr>
            </a:lvl2pPr>
            <a:lvl3pPr lvl="2" rtl="0">
              <a:spcBef>
                <a:spcPts val="0"/>
              </a:spcBef>
              <a:spcAft>
                <a:spcPts val="0"/>
              </a:spcAft>
              <a:buClr>
                <a:srgbClr val="D00060"/>
              </a:buClr>
              <a:buSzPts val="2400"/>
              <a:buFont typeface="Roboto Black"/>
              <a:buNone/>
              <a:defRPr sz="3200">
                <a:solidFill>
                  <a:srgbClr val="D00060"/>
                </a:solidFill>
                <a:latin typeface="Roboto Black"/>
                <a:ea typeface="Roboto Black"/>
                <a:cs typeface="Roboto Black"/>
                <a:sym typeface="Roboto Black"/>
              </a:defRPr>
            </a:lvl3pPr>
            <a:lvl4pPr lvl="3" rtl="0">
              <a:spcBef>
                <a:spcPts val="0"/>
              </a:spcBef>
              <a:spcAft>
                <a:spcPts val="0"/>
              </a:spcAft>
              <a:buClr>
                <a:srgbClr val="D00060"/>
              </a:buClr>
              <a:buSzPts val="2400"/>
              <a:buFont typeface="Roboto Black"/>
              <a:buNone/>
              <a:defRPr sz="3200">
                <a:solidFill>
                  <a:srgbClr val="D00060"/>
                </a:solidFill>
                <a:latin typeface="Roboto Black"/>
                <a:ea typeface="Roboto Black"/>
                <a:cs typeface="Roboto Black"/>
                <a:sym typeface="Roboto Black"/>
              </a:defRPr>
            </a:lvl4pPr>
            <a:lvl5pPr lvl="4" rtl="0">
              <a:spcBef>
                <a:spcPts val="0"/>
              </a:spcBef>
              <a:spcAft>
                <a:spcPts val="0"/>
              </a:spcAft>
              <a:buClr>
                <a:srgbClr val="D00060"/>
              </a:buClr>
              <a:buSzPts val="2400"/>
              <a:buFont typeface="Roboto Black"/>
              <a:buNone/>
              <a:defRPr sz="3200">
                <a:solidFill>
                  <a:srgbClr val="D00060"/>
                </a:solidFill>
                <a:latin typeface="Roboto Black"/>
                <a:ea typeface="Roboto Black"/>
                <a:cs typeface="Roboto Black"/>
                <a:sym typeface="Roboto Black"/>
              </a:defRPr>
            </a:lvl5pPr>
            <a:lvl6pPr lvl="5" rtl="0">
              <a:spcBef>
                <a:spcPts val="0"/>
              </a:spcBef>
              <a:spcAft>
                <a:spcPts val="0"/>
              </a:spcAft>
              <a:buClr>
                <a:srgbClr val="D00060"/>
              </a:buClr>
              <a:buSzPts val="2400"/>
              <a:buFont typeface="Roboto Black"/>
              <a:buNone/>
              <a:defRPr sz="3200">
                <a:solidFill>
                  <a:srgbClr val="D00060"/>
                </a:solidFill>
                <a:latin typeface="Roboto Black"/>
                <a:ea typeface="Roboto Black"/>
                <a:cs typeface="Roboto Black"/>
                <a:sym typeface="Roboto Black"/>
              </a:defRPr>
            </a:lvl6pPr>
            <a:lvl7pPr lvl="6" rtl="0">
              <a:spcBef>
                <a:spcPts val="0"/>
              </a:spcBef>
              <a:spcAft>
                <a:spcPts val="0"/>
              </a:spcAft>
              <a:buClr>
                <a:srgbClr val="D00060"/>
              </a:buClr>
              <a:buSzPts val="2400"/>
              <a:buFont typeface="Roboto Black"/>
              <a:buNone/>
              <a:defRPr sz="3200">
                <a:solidFill>
                  <a:srgbClr val="D00060"/>
                </a:solidFill>
                <a:latin typeface="Roboto Black"/>
                <a:ea typeface="Roboto Black"/>
                <a:cs typeface="Roboto Black"/>
                <a:sym typeface="Roboto Black"/>
              </a:defRPr>
            </a:lvl7pPr>
            <a:lvl8pPr lvl="7" rtl="0">
              <a:spcBef>
                <a:spcPts val="0"/>
              </a:spcBef>
              <a:spcAft>
                <a:spcPts val="0"/>
              </a:spcAft>
              <a:buClr>
                <a:srgbClr val="D00060"/>
              </a:buClr>
              <a:buSzPts val="2400"/>
              <a:buFont typeface="Roboto Black"/>
              <a:buNone/>
              <a:defRPr sz="3200">
                <a:solidFill>
                  <a:srgbClr val="D00060"/>
                </a:solidFill>
                <a:latin typeface="Roboto Black"/>
                <a:ea typeface="Roboto Black"/>
                <a:cs typeface="Roboto Black"/>
                <a:sym typeface="Roboto Black"/>
              </a:defRPr>
            </a:lvl8pPr>
            <a:lvl9pPr lvl="8" rtl="0">
              <a:spcBef>
                <a:spcPts val="0"/>
              </a:spcBef>
              <a:spcAft>
                <a:spcPts val="0"/>
              </a:spcAft>
              <a:buClr>
                <a:srgbClr val="D00060"/>
              </a:buClr>
              <a:buSzPts val="2400"/>
              <a:buFont typeface="Roboto Black"/>
              <a:buNone/>
              <a:defRPr sz="3200">
                <a:solidFill>
                  <a:srgbClr val="D00060"/>
                </a:solidFill>
                <a:latin typeface="Roboto Black"/>
                <a:ea typeface="Roboto Black"/>
                <a:cs typeface="Roboto Black"/>
                <a:sym typeface="Roboto Black"/>
              </a:defRPr>
            </a:lvl9pPr>
          </a:lstStyle>
          <a:p>
            <a:endParaRPr/>
          </a:p>
        </p:txBody>
      </p:sp>
      <p:sp>
        <p:nvSpPr>
          <p:cNvPr id="57" name="Google Shape;57;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58" name="Google Shape;58;p9"/>
          <p:cNvPicPr preferRelativeResize="0"/>
          <p:nvPr/>
        </p:nvPicPr>
        <p:blipFill rotWithShape="1">
          <a:blip r:embed="rId2">
            <a:alphaModFix/>
          </a:blip>
          <a:srcRect l="23125" r="55242"/>
          <a:stretch/>
        </p:blipFill>
        <p:spPr>
          <a:xfrm>
            <a:off x="0" y="0"/>
            <a:ext cx="1609600" cy="6858000"/>
          </a:xfrm>
          <a:prstGeom prst="rect">
            <a:avLst/>
          </a:prstGeom>
          <a:noFill/>
          <a:ln>
            <a:noFill/>
          </a:ln>
        </p:spPr>
      </p:pic>
      <p:sp>
        <p:nvSpPr>
          <p:cNvPr id="59" name="Google Shape;59;p9"/>
          <p:cNvSpPr txBox="1">
            <a:spLocks noGrp="1"/>
          </p:cNvSpPr>
          <p:nvPr>
            <p:ph type="subTitle" idx="1"/>
          </p:nvPr>
        </p:nvSpPr>
        <p:spPr>
          <a:xfrm>
            <a:off x="2395103" y="2759900"/>
            <a:ext cx="7592400" cy="778400"/>
          </a:xfrm>
          <a:prstGeom prst="rect">
            <a:avLst/>
          </a:prstGeom>
        </p:spPr>
        <p:txBody>
          <a:bodyPr spcFirstLastPara="1" wrap="square" lIns="91425" tIns="91425" rIns="91425" bIns="91425" anchor="t" anchorCtr="0">
            <a:noAutofit/>
          </a:bodyPr>
          <a:lstStyle>
            <a:lvl1pPr lvl="0">
              <a:spcBef>
                <a:spcPts val="0"/>
              </a:spcBef>
              <a:spcAft>
                <a:spcPts val="0"/>
              </a:spcAft>
              <a:buNone/>
              <a:defRPr sz="2400">
                <a:solidFill>
                  <a:srgbClr val="2B416C"/>
                </a:solidFill>
                <a:latin typeface="Roboto"/>
                <a:ea typeface="Roboto"/>
                <a:cs typeface="Roboto"/>
                <a:sym typeface="Roboto"/>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 name="Google Shape;60;p9"/>
          <p:cNvSpPr txBox="1">
            <a:spLocks noGrp="1"/>
          </p:cNvSpPr>
          <p:nvPr>
            <p:ph type="body" idx="2"/>
          </p:nvPr>
        </p:nvSpPr>
        <p:spPr>
          <a:xfrm>
            <a:off x="2395095" y="3497867"/>
            <a:ext cx="7592400" cy="2638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1pPr>
            <a:lvl2pPr marL="1219170" lvl="1"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2pPr>
            <a:lvl3pPr marL="1828754" lvl="2"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3pPr>
            <a:lvl4pPr marL="2438339" lvl="3"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4pPr>
            <a:lvl5pPr marL="3047924" lvl="4"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5pPr>
            <a:lvl6pPr marL="3657509" lvl="5"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6pPr>
            <a:lvl7pPr marL="4267093" lvl="6"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7pPr>
            <a:lvl8pPr marL="4876678" lvl="7"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8pPr>
            <a:lvl9pPr marL="5486263" lvl="8"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9pPr>
          </a:lstStyle>
          <a:p>
            <a:endParaRPr/>
          </a:p>
        </p:txBody>
      </p:sp>
    </p:spTree>
    <p:extLst>
      <p:ext uri="{BB962C8B-B14F-4D97-AF65-F5344CB8AC3E}">
        <p14:creationId xmlns:p14="http://schemas.microsoft.com/office/powerpoint/2010/main" val="2918967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1 1">
  <p:cSld name="Section header 1 1">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5557667" y="1340133"/>
            <a:ext cx="5389600" cy="158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1pPr>
            <a:lvl2pPr lvl="1"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2pPr>
            <a:lvl3pPr lvl="2"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3pPr>
            <a:lvl4pPr lvl="3"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4pPr>
            <a:lvl5pPr lvl="4"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5pPr>
            <a:lvl6pPr lvl="5"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6pPr>
            <a:lvl7pPr lvl="6"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7pPr>
            <a:lvl8pPr lvl="7"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8pPr>
            <a:lvl9pPr lvl="8" rtl="0">
              <a:spcBef>
                <a:spcPts val="0"/>
              </a:spcBef>
              <a:spcAft>
                <a:spcPts val="0"/>
              </a:spcAft>
              <a:buClr>
                <a:srgbClr val="D00060"/>
              </a:buClr>
              <a:buSzPts val="3000"/>
              <a:buFont typeface="Roboto Black"/>
              <a:buNone/>
              <a:defRPr sz="4000">
                <a:solidFill>
                  <a:srgbClr val="D00060"/>
                </a:solidFill>
                <a:latin typeface="Roboto Black"/>
                <a:ea typeface="Roboto Black"/>
                <a:cs typeface="Roboto Black"/>
                <a:sym typeface="Roboto Black"/>
              </a:defRPr>
            </a:lvl9pPr>
          </a:lstStyle>
          <a:p>
            <a:endParaRPr/>
          </a:p>
        </p:txBody>
      </p:sp>
      <p:sp>
        <p:nvSpPr>
          <p:cNvPr id="63" name="Google Shape;6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64" name="Google Shape;64;p10"/>
          <p:cNvPicPr preferRelativeResize="0"/>
          <p:nvPr/>
        </p:nvPicPr>
        <p:blipFill>
          <a:blip r:embed="rId2">
            <a:alphaModFix/>
          </a:blip>
          <a:stretch>
            <a:fillRect/>
          </a:stretch>
        </p:blipFill>
        <p:spPr>
          <a:xfrm>
            <a:off x="-2924833" y="-528549"/>
            <a:ext cx="7915200" cy="7915200"/>
          </a:xfrm>
          <a:prstGeom prst="ellipse">
            <a:avLst/>
          </a:prstGeom>
          <a:noFill/>
          <a:ln>
            <a:noFill/>
          </a:ln>
        </p:spPr>
      </p:pic>
      <p:sp>
        <p:nvSpPr>
          <p:cNvPr id="65" name="Google Shape;65;p10"/>
          <p:cNvSpPr txBox="1">
            <a:spLocks noGrp="1"/>
          </p:cNvSpPr>
          <p:nvPr>
            <p:ph type="subTitle" idx="1"/>
          </p:nvPr>
        </p:nvSpPr>
        <p:spPr>
          <a:xfrm>
            <a:off x="5782600" y="3356333"/>
            <a:ext cx="5580400" cy="687600"/>
          </a:xfrm>
          <a:prstGeom prst="rect">
            <a:avLst/>
          </a:prstGeom>
        </p:spPr>
        <p:txBody>
          <a:bodyPr spcFirstLastPara="1" wrap="square" lIns="91425" tIns="91425" rIns="91425" bIns="91425" anchor="t" anchorCtr="0">
            <a:noAutofit/>
          </a:bodyPr>
          <a:lstStyle>
            <a:lvl1pPr lvl="0">
              <a:spcBef>
                <a:spcPts val="0"/>
              </a:spcBef>
              <a:spcAft>
                <a:spcPts val="0"/>
              </a:spcAft>
              <a:buNone/>
              <a:defRPr sz="2400">
                <a:solidFill>
                  <a:srgbClr val="2B416C"/>
                </a:solidFill>
                <a:latin typeface="Roboto"/>
                <a:ea typeface="Roboto"/>
                <a:cs typeface="Roboto"/>
                <a:sym typeface="Roboto"/>
              </a:defRPr>
            </a:lvl1pPr>
            <a:lvl2pPr lvl="1">
              <a:spcBef>
                <a:spcPts val="0"/>
              </a:spcBef>
              <a:spcAft>
                <a:spcPts val="0"/>
              </a:spcAft>
              <a:buNone/>
              <a:defRPr sz="2400">
                <a:solidFill>
                  <a:srgbClr val="2B416C"/>
                </a:solidFill>
                <a:latin typeface="Roboto"/>
                <a:ea typeface="Roboto"/>
                <a:cs typeface="Roboto"/>
                <a:sym typeface="Roboto"/>
              </a:defRPr>
            </a:lvl2pPr>
            <a:lvl3pPr lvl="2">
              <a:spcBef>
                <a:spcPts val="0"/>
              </a:spcBef>
              <a:spcAft>
                <a:spcPts val="0"/>
              </a:spcAft>
              <a:buNone/>
              <a:defRPr sz="2400">
                <a:solidFill>
                  <a:srgbClr val="2B416C"/>
                </a:solidFill>
                <a:latin typeface="Roboto"/>
                <a:ea typeface="Roboto"/>
                <a:cs typeface="Roboto"/>
                <a:sym typeface="Roboto"/>
              </a:defRPr>
            </a:lvl3pPr>
            <a:lvl4pPr lvl="3">
              <a:spcBef>
                <a:spcPts val="0"/>
              </a:spcBef>
              <a:spcAft>
                <a:spcPts val="0"/>
              </a:spcAft>
              <a:buNone/>
              <a:defRPr sz="2400">
                <a:solidFill>
                  <a:srgbClr val="2B416C"/>
                </a:solidFill>
                <a:latin typeface="Roboto"/>
                <a:ea typeface="Roboto"/>
                <a:cs typeface="Roboto"/>
                <a:sym typeface="Roboto"/>
              </a:defRPr>
            </a:lvl4pPr>
            <a:lvl5pPr lvl="4">
              <a:spcBef>
                <a:spcPts val="0"/>
              </a:spcBef>
              <a:spcAft>
                <a:spcPts val="0"/>
              </a:spcAft>
              <a:buNone/>
              <a:defRPr sz="2400">
                <a:solidFill>
                  <a:srgbClr val="2B416C"/>
                </a:solidFill>
                <a:latin typeface="Roboto"/>
                <a:ea typeface="Roboto"/>
                <a:cs typeface="Roboto"/>
                <a:sym typeface="Roboto"/>
              </a:defRPr>
            </a:lvl5pPr>
            <a:lvl6pPr lvl="5">
              <a:spcBef>
                <a:spcPts val="0"/>
              </a:spcBef>
              <a:spcAft>
                <a:spcPts val="0"/>
              </a:spcAft>
              <a:buNone/>
              <a:defRPr sz="2400">
                <a:solidFill>
                  <a:srgbClr val="2B416C"/>
                </a:solidFill>
                <a:latin typeface="Roboto"/>
                <a:ea typeface="Roboto"/>
                <a:cs typeface="Roboto"/>
                <a:sym typeface="Roboto"/>
              </a:defRPr>
            </a:lvl6pPr>
            <a:lvl7pPr lvl="6">
              <a:spcBef>
                <a:spcPts val="0"/>
              </a:spcBef>
              <a:spcAft>
                <a:spcPts val="0"/>
              </a:spcAft>
              <a:buNone/>
              <a:defRPr sz="2400">
                <a:solidFill>
                  <a:srgbClr val="2B416C"/>
                </a:solidFill>
                <a:latin typeface="Roboto"/>
                <a:ea typeface="Roboto"/>
                <a:cs typeface="Roboto"/>
                <a:sym typeface="Roboto"/>
              </a:defRPr>
            </a:lvl7pPr>
            <a:lvl8pPr lvl="7">
              <a:spcBef>
                <a:spcPts val="0"/>
              </a:spcBef>
              <a:spcAft>
                <a:spcPts val="0"/>
              </a:spcAft>
              <a:buNone/>
              <a:defRPr sz="2400">
                <a:solidFill>
                  <a:srgbClr val="2B416C"/>
                </a:solidFill>
                <a:latin typeface="Roboto"/>
                <a:ea typeface="Roboto"/>
                <a:cs typeface="Roboto"/>
                <a:sym typeface="Roboto"/>
              </a:defRPr>
            </a:lvl8pPr>
            <a:lvl9pPr lvl="8">
              <a:spcBef>
                <a:spcPts val="0"/>
              </a:spcBef>
              <a:spcAft>
                <a:spcPts val="0"/>
              </a:spcAft>
              <a:buNone/>
              <a:defRPr sz="2400">
                <a:solidFill>
                  <a:srgbClr val="2B416C"/>
                </a:solidFill>
                <a:latin typeface="Roboto"/>
                <a:ea typeface="Roboto"/>
                <a:cs typeface="Roboto"/>
                <a:sym typeface="Roboto"/>
              </a:defRPr>
            </a:lvl9pPr>
          </a:lstStyle>
          <a:p>
            <a:endParaRPr/>
          </a:p>
        </p:txBody>
      </p:sp>
      <p:sp>
        <p:nvSpPr>
          <p:cNvPr id="66" name="Google Shape;66;p10"/>
          <p:cNvSpPr txBox="1">
            <a:spLocks noGrp="1"/>
          </p:cNvSpPr>
          <p:nvPr>
            <p:ph type="body" idx="2"/>
          </p:nvPr>
        </p:nvSpPr>
        <p:spPr>
          <a:xfrm>
            <a:off x="5782600" y="4316733"/>
            <a:ext cx="5570400" cy="1584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1pPr>
            <a:lvl2pPr marL="1219170" lvl="1"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2pPr>
            <a:lvl3pPr marL="1828754" lvl="2"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3pPr>
            <a:lvl4pPr marL="2438339" lvl="3"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4pPr>
            <a:lvl5pPr marL="3047924" lvl="4"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5pPr>
            <a:lvl6pPr marL="3657509" lvl="5"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6pPr>
            <a:lvl7pPr marL="4267093" lvl="6"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7pPr>
            <a:lvl8pPr marL="4876678" lvl="7"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8pPr>
            <a:lvl9pPr marL="5486263" lvl="8" indent="-423323">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9pPr>
          </a:lstStyle>
          <a:p>
            <a:endParaRPr/>
          </a:p>
        </p:txBody>
      </p:sp>
    </p:spTree>
    <p:extLst>
      <p:ext uri="{BB962C8B-B14F-4D97-AF65-F5344CB8AC3E}">
        <p14:creationId xmlns:p14="http://schemas.microsoft.com/office/powerpoint/2010/main" val="2690013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cSld name="1_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3064638"/>
            <a:ext cx="10363200" cy="1362075"/>
          </a:xfrm>
        </p:spPr>
        <p:txBody>
          <a:bodyPr anchor="t"/>
          <a:lstStyle>
            <a:lvl1pPr algn="l">
              <a:defRPr sz="4000" b="1" cap="all">
                <a:solidFill>
                  <a:schemeClr val="tx1">
                    <a:lumMod val="50000"/>
                    <a:lumOff val="50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1564451"/>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5014088"/>
            <a:ext cx="2844800" cy="365125"/>
          </a:xfrm>
        </p:spPr>
        <p:txBody>
          <a:bodyPr/>
          <a:lstStyle/>
          <a:p>
            <a:fld id="{7D977EA3-6369-7844-B844-18431631F4A7}" type="datetimeFigureOut">
              <a:rPr lang="en-US" smtClean="0"/>
              <a:t>9/10/2020</a:t>
            </a:fld>
            <a:endParaRPr lang="en-US"/>
          </a:p>
        </p:txBody>
      </p:sp>
      <p:sp>
        <p:nvSpPr>
          <p:cNvPr id="5" name="Footer Placeholder 4"/>
          <p:cNvSpPr>
            <a:spLocks noGrp="1"/>
          </p:cNvSpPr>
          <p:nvPr>
            <p:ph type="ftr" sz="quarter" idx="11"/>
          </p:nvPr>
        </p:nvSpPr>
        <p:spPr>
          <a:xfrm>
            <a:off x="4165600" y="5014088"/>
            <a:ext cx="3860800" cy="365125"/>
          </a:xfrm>
        </p:spPr>
        <p:txBody>
          <a:bodyPr/>
          <a:lstStyle/>
          <a:p>
            <a:endParaRPr lang="en-US"/>
          </a:p>
        </p:txBody>
      </p:sp>
      <p:sp>
        <p:nvSpPr>
          <p:cNvPr id="6" name="Slide Number Placeholder 5"/>
          <p:cNvSpPr>
            <a:spLocks noGrp="1"/>
          </p:cNvSpPr>
          <p:nvPr>
            <p:ph type="sldNum" sz="quarter" idx="12"/>
          </p:nvPr>
        </p:nvSpPr>
        <p:spPr>
          <a:xfrm>
            <a:off x="8737600" y="5014088"/>
            <a:ext cx="2844800" cy="365125"/>
          </a:xfrm>
        </p:spPr>
        <p:txBody>
          <a:bodyPr/>
          <a:lstStyle/>
          <a:p>
            <a:fld id="{080CD461-89AE-B845-8DD3-26B1833A00C8}" type="slidenum">
              <a:rPr lang="en-US" smtClean="0"/>
              <a:t>‹#›</a:t>
            </a:fld>
            <a:endParaRPr lang="en-US"/>
          </a:p>
        </p:txBody>
      </p:sp>
      <p:pic>
        <p:nvPicPr>
          <p:cNvPr id="7" name="Picture 6">
            <a:extLst>
              <a:ext uri="{FF2B5EF4-FFF2-40B4-BE49-F238E27FC236}">
                <a16:creationId xmlns:a16="http://schemas.microsoft.com/office/drawing/2014/main" id="{1DF7ECB9-8FE0-427B-B82D-3F703134DD36}"/>
              </a:ext>
            </a:extLst>
          </p:cNvPr>
          <p:cNvPicPr>
            <a:picLocks noChangeAspect="1"/>
          </p:cNvPicPr>
          <p:nvPr userDrawn="1"/>
        </p:nvPicPr>
        <p:blipFill>
          <a:blip r:embed="rId3"/>
          <a:stretch>
            <a:fillRect/>
          </a:stretch>
        </p:blipFill>
        <p:spPr>
          <a:xfrm>
            <a:off x="9797865" y="202376"/>
            <a:ext cx="2009775" cy="581025"/>
          </a:xfrm>
          <a:prstGeom prst="rect">
            <a:avLst/>
          </a:prstGeom>
        </p:spPr>
      </p:pic>
    </p:spTree>
    <p:extLst>
      <p:ext uri="{BB962C8B-B14F-4D97-AF65-F5344CB8AC3E}">
        <p14:creationId xmlns:p14="http://schemas.microsoft.com/office/powerpoint/2010/main" val="4269191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46669"/>
            <a:ext cx="10972800" cy="1143000"/>
          </a:xfrm>
        </p:spPr>
        <p:txBody>
          <a:bodyPr/>
          <a:lstStyle>
            <a:lvl1pPr algn="l">
              <a:defRPr>
                <a:solidFill>
                  <a:schemeClr val="bg1">
                    <a:lumMod val="50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2049563"/>
            <a:ext cx="10972800" cy="4076600"/>
          </a:xfrm>
        </p:spPr>
        <p:txBody>
          <a:bodyPr/>
          <a:lstStyle>
            <a:lvl1pPr algn="l">
              <a:defRPr>
                <a:solidFill>
                  <a:schemeClr val="bg1">
                    <a:lumMod val="50000"/>
                  </a:schemeClr>
                </a:solidFill>
              </a:defRPr>
            </a:lvl1pPr>
            <a:lvl2pPr algn="l">
              <a:defRPr>
                <a:solidFill>
                  <a:schemeClr val="bg1">
                    <a:lumMod val="50000"/>
                  </a:schemeClr>
                </a:solidFill>
              </a:defRPr>
            </a:lvl2pPr>
            <a:lvl3pPr algn="l">
              <a:defRPr>
                <a:solidFill>
                  <a:schemeClr val="bg1">
                    <a:lumMod val="50000"/>
                  </a:schemeClr>
                </a:solidFill>
              </a:defRPr>
            </a:lvl3pPr>
            <a:lvl4pPr algn="l">
              <a:defRPr>
                <a:solidFill>
                  <a:schemeClr val="bg1">
                    <a:lumMod val="50000"/>
                  </a:schemeClr>
                </a:solidFill>
              </a:defRPr>
            </a:lvl4pPr>
            <a:lvl5pPr algn="l">
              <a:defRPr>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49594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23" name="Shape 23"/>
          <p:cNvSpPr>
            <a:spLocks noGrp="1"/>
          </p:cNvSpPr>
          <p:nvPr>
            <p:ph type="sldNum" sz="quarter" idx="2"/>
          </p:nvPr>
        </p:nvSpPr>
        <p:spPr>
          <a:prstGeom prst="rect">
            <a:avLst/>
          </a:prstGeom>
        </p:spPr>
        <p:txBody>
          <a:bodyPr/>
          <a:lstStyle/>
          <a:p>
            <a:pPr lvl="0"/>
            <a:fld id="{86CB4B4D-7CA3-9044-876B-883B54F8677D}" type="slidenum">
              <a:t>‹#›</a:t>
            </a:fld>
            <a:endParaRPr/>
          </a:p>
        </p:txBody>
      </p:sp>
      <p:pic>
        <p:nvPicPr>
          <p:cNvPr id="24" name="CS Slide Red border.jpg"/>
          <p:cNvPicPr/>
          <p:nvPr/>
        </p:nvPicPr>
        <p:blipFill>
          <a:blip r:embed="rId2"/>
          <a:stretch>
            <a:fillRect/>
          </a:stretch>
        </p:blipFill>
        <p:spPr>
          <a:xfrm>
            <a:off x="-154649" y="-99638"/>
            <a:ext cx="12760336" cy="1189059"/>
          </a:xfrm>
          <a:prstGeom prst="rect">
            <a:avLst/>
          </a:prstGeom>
          <a:ln w="12700">
            <a:miter lim="400000"/>
          </a:ln>
        </p:spPr>
      </p:pic>
      <p:pic>
        <p:nvPicPr>
          <p:cNvPr id="25" name="CS Slide blue border.jpg"/>
          <p:cNvPicPr/>
          <p:nvPr/>
        </p:nvPicPr>
        <p:blipFill>
          <a:blip r:embed="rId3"/>
          <a:stretch>
            <a:fillRect/>
          </a:stretch>
        </p:blipFill>
        <p:spPr>
          <a:xfrm>
            <a:off x="0" y="5507754"/>
            <a:ext cx="12192000" cy="1358956"/>
          </a:xfrm>
          <a:prstGeom prst="rect">
            <a:avLst/>
          </a:prstGeom>
          <a:ln w="12700">
            <a:miter lim="400000"/>
          </a:ln>
        </p:spPr>
      </p:pic>
    </p:spTree>
    <p:extLst>
      <p:ext uri="{BB962C8B-B14F-4D97-AF65-F5344CB8AC3E}">
        <p14:creationId xmlns:p14="http://schemas.microsoft.com/office/powerpoint/2010/main" val="399003474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Voting Master 2">
    <p:spTree>
      <p:nvGrpSpPr>
        <p:cNvPr id="1" name=""/>
        <p:cNvGrpSpPr/>
        <p:nvPr/>
      </p:nvGrpSpPr>
      <p:grpSpPr>
        <a:xfrm>
          <a:off x="0" y="0"/>
          <a:ext cx="0" cy="0"/>
          <a:chOff x="0" y="0"/>
          <a:chExt cx="0" cy="0"/>
        </a:xfrm>
      </p:grpSpPr>
      <p:sp>
        <p:nvSpPr>
          <p:cNvPr id="17" name="Shape 17"/>
          <p:cNvSpPr>
            <a:spLocks noGrp="1"/>
          </p:cNvSpPr>
          <p:nvPr>
            <p:ph type="sldNum" sz="quarter" idx="2"/>
          </p:nvPr>
        </p:nvSpPr>
        <p:spPr>
          <a:prstGeom prst="rect">
            <a:avLst/>
          </a:prstGeom>
        </p:spPr>
        <p:txBody>
          <a:bodyPr/>
          <a:lstStyle/>
          <a:p>
            <a:pPr lvl="0"/>
            <a:fld id="{86CB4B4D-7CA3-9044-876B-883B54F8677D}" type="slidenum">
              <a:t>‹#›</a:t>
            </a:fld>
            <a:endParaRPr/>
          </a:p>
        </p:txBody>
      </p:sp>
      <p:pic>
        <p:nvPicPr>
          <p:cNvPr id="18" name="image1.png"/>
          <p:cNvPicPr/>
          <p:nvPr/>
        </p:nvPicPr>
        <p:blipFill>
          <a:blip r:embed="rId2"/>
          <a:stretch>
            <a:fillRect/>
          </a:stretch>
        </p:blipFill>
        <p:spPr>
          <a:xfrm>
            <a:off x="3683000" y="2986722"/>
            <a:ext cx="4826000" cy="884556"/>
          </a:xfrm>
          <a:prstGeom prst="rect">
            <a:avLst/>
          </a:prstGeom>
          <a:ln w="12700">
            <a:miter lim="400000"/>
          </a:ln>
        </p:spPr>
      </p:pic>
      <p:pic>
        <p:nvPicPr>
          <p:cNvPr id="19" name="CS Slide Title 1.jpg"/>
          <p:cNvPicPr/>
          <p:nvPr/>
        </p:nvPicPr>
        <p:blipFill>
          <a:blip r:embed="rId3"/>
          <a:stretch>
            <a:fillRect/>
          </a:stretch>
        </p:blipFill>
        <p:spPr>
          <a:xfrm>
            <a:off x="0" y="0"/>
            <a:ext cx="12192000" cy="6858000"/>
          </a:xfrm>
          <a:prstGeom prst="rect">
            <a:avLst/>
          </a:prstGeom>
          <a:ln w="12700">
            <a:miter lim="400000"/>
          </a:ln>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1" name="Shape 2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23" name="Shape 23"/>
          <p:cNvSpPr>
            <a:spLocks noGrp="1"/>
          </p:cNvSpPr>
          <p:nvPr>
            <p:ph type="sldNum" sz="quarter" idx="2"/>
          </p:nvPr>
        </p:nvSpPr>
        <p:spPr>
          <a:prstGeom prst="rect">
            <a:avLst/>
          </a:prstGeom>
        </p:spPr>
        <p:txBody>
          <a:bodyPr/>
          <a:lstStyle/>
          <a:p>
            <a:pPr lvl="0"/>
            <a:fld id="{86CB4B4D-7CA3-9044-876B-883B54F8677D}" type="slidenum">
              <a:t>‹#›</a:t>
            </a:fld>
            <a:endParaRPr/>
          </a:p>
        </p:txBody>
      </p:sp>
      <p:pic>
        <p:nvPicPr>
          <p:cNvPr id="24" name="CS Slide Red border.jpg"/>
          <p:cNvPicPr/>
          <p:nvPr/>
        </p:nvPicPr>
        <p:blipFill>
          <a:blip r:embed="rId2"/>
          <a:stretch>
            <a:fillRect/>
          </a:stretch>
        </p:blipFill>
        <p:spPr>
          <a:xfrm>
            <a:off x="-154649" y="-99638"/>
            <a:ext cx="12760336" cy="1189059"/>
          </a:xfrm>
          <a:prstGeom prst="rect">
            <a:avLst/>
          </a:prstGeom>
          <a:ln w="12700">
            <a:miter lim="400000"/>
          </a:ln>
        </p:spPr>
      </p:pic>
      <p:pic>
        <p:nvPicPr>
          <p:cNvPr id="25" name="CS Slide blue border.jpg"/>
          <p:cNvPicPr/>
          <p:nvPr/>
        </p:nvPicPr>
        <p:blipFill>
          <a:blip r:embed="rId3"/>
          <a:stretch>
            <a:fillRect/>
          </a:stretch>
        </p:blipFill>
        <p:spPr>
          <a:xfrm>
            <a:off x="0" y="5507754"/>
            <a:ext cx="12192000" cy="1358956"/>
          </a:xfrm>
          <a:prstGeom prst="rect">
            <a:avLst/>
          </a:prstGeom>
          <a:ln w="12700">
            <a:miter lim="400000"/>
          </a:ln>
        </p:spPr>
      </p:pic>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1_Voting Master 2">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67410-318C-4C16-A0FE-2FD3FC81E977}" type="datetimeFigureOut">
              <a:rPr lang="en-US" smtClean="0"/>
              <a:t>9/10/2020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7DF20F-6DE7-47C2-ABB1-CAB865BC2618}" type="slidenum">
              <a:rPr lang="en-US" smtClean="0"/>
              <a:t>‹#›</a:t>
            </a:fld>
            <a:endParaRPr lang="en-US"/>
          </a:p>
        </p:txBody>
      </p:sp>
      <p:sp>
        <p:nvSpPr>
          <p:cNvPr id="10" name="Rectangle 9"/>
          <p:cNvSpPr/>
          <p:nvPr userDrawn="1"/>
        </p:nvSpPr>
        <p:spPr>
          <a:xfrm>
            <a:off x="0" y="-79148"/>
            <a:ext cx="12192000" cy="53634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userDrawn="1"/>
        </p:nvGrpSpPr>
        <p:grpSpPr>
          <a:xfrm>
            <a:off x="0" y="5943601"/>
            <a:ext cx="12192000" cy="925286"/>
            <a:chOff x="0" y="5943601"/>
            <a:chExt cx="9144000" cy="925286"/>
          </a:xfrm>
        </p:grpSpPr>
        <p:grpSp>
          <p:nvGrpSpPr>
            <p:cNvPr id="5" name="Group 4"/>
            <p:cNvGrpSpPr/>
            <p:nvPr userDrawn="1"/>
          </p:nvGrpSpPr>
          <p:grpSpPr>
            <a:xfrm>
              <a:off x="0" y="5943601"/>
              <a:ext cx="9144000" cy="925286"/>
              <a:chOff x="0" y="6150609"/>
              <a:chExt cx="9144000" cy="707391"/>
            </a:xfrm>
            <a:solidFill>
              <a:srgbClr val="182A60"/>
            </a:solidFill>
          </p:grpSpPr>
          <p:sp>
            <p:nvSpPr>
              <p:cNvPr id="6" name="Rectangle 5"/>
              <p:cNvSpPr/>
              <p:nvPr/>
            </p:nvSpPr>
            <p:spPr>
              <a:xfrm>
                <a:off x="0" y="6150609"/>
                <a:ext cx="9144000" cy="7073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4305300" y="6248579"/>
                <a:ext cx="533400" cy="511450"/>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5068094" y="6248579"/>
                <a:ext cx="533400" cy="511450"/>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3542506" y="6248579"/>
                <a:ext cx="533400" cy="511450"/>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019800"/>
              <a:ext cx="3084512" cy="838200"/>
            </a:xfrm>
            <a:prstGeom prst="rect">
              <a:avLst/>
            </a:prstGeom>
          </p:spPr>
        </p:pic>
      </p:grpSp>
    </p:spTree>
    <p:extLst>
      <p:ext uri="{BB962C8B-B14F-4D97-AF65-F5344CB8AC3E}">
        <p14:creationId xmlns:p14="http://schemas.microsoft.com/office/powerpoint/2010/main" val="4021206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cxnSp>
        <p:nvCxnSpPr>
          <p:cNvPr id="7" name="Straight Connector 6"/>
          <p:cNvCxnSpPr/>
          <p:nvPr/>
        </p:nvCxnSpPr>
        <p:spPr>
          <a:xfrm>
            <a:off x="1704620" y="2356260"/>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147559-1FDA-4E2C-A452-487D913FD58E}"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E6668-223C-4D6F-BD7E-C6F193B5F872}" type="slidenum">
              <a:rPr lang="en-US" smtClean="0"/>
              <a:t>‹#›</a:t>
            </a:fld>
            <a:endParaRPr lang="en-US"/>
          </a:p>
        </p:txBody>
      </p:sp>
    </p:spTree>
    <p:extLst>
      <p:ext uri="{BB962C8B-B14F-4D97-AF65-F5344CB8AC3E}">
        <p14:creationId xmlns:p14="http://schemas.microsoft.com/office/powerpoint/2010/main" val="3819291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and Vertical Text">
    <p:spTree>
      <p:nvGrpSpPr>
        <p:cNvPr id="1" name=""/>
        <p:cNvGrpSpPr/>
        <p:nvPr/>
      </p:nvGrpSpPr>
      <p:grpSpPr>
        <a:xfrm>
          <a:off x="0" y="0"/>
          <a:ext cx="0" cy="0"/>
          <a:chOff x="0" y="0"/>
          <a:chExt cx="0" cy="0"/>
        </a:xfrm>
      </p:grpSpPr>
      <p:sp>
        <p:nvSpPr>
          <p:cNvPr id="23" name="Shape 23"/>
          <p:cNvSpPr>
            <a:spLocks noGrp="1"/>
          </p:cNvSpPr>
          <p:nvPr>
            <p:ph type="sldNum" sz="quarter" idx="2"/>
          </p:nvPr>
        </p:nvSpPr>
        <p:spPr>
          <a:prstGeom prst="rect">
            <a:avLst/>
          </a:prstGeom>
        </p:spPr>
        <p:txBody>
          <a:bodyPr/>
          <a:lstStyle/>
          <a:p>
            <a:pPr lvl="0"/>
            <a:fld id="{86CB4B4D-7CA3-9044-876B-883B54F8677D}" type="slidenum">
              <a:t>‹#›</a:t>
            </a:fld>
            <a:endParaRPr/>
          </a:p>
        </p:txBody>
      </p:sp>
      <p:pic>
        <p:nvPicPr>
          <p:cNvPr id="24" name="CS Slide Red border.jpg"/>
          <p:cNvPicPr/>
          <p:nvPr/>
        </p:nvPicPr>
        <p:blipFill>
          <a:blip r:embed="rId2"/>
          <a:stretch>
            <a:fillRect/>
          </a:stretch>
        </p:blipFill>
        <p:spPr>
          <a:xfrm>
            <a:off x="-180049" y="-125038"/>
            <a:ext cx="12760336" cy="1189059"/>
          </a:xfrm>
          <a:prstGeom prst="rect">
            <a:avLst/>
          </a:prstGeom>
          <a:ln w="12700">
            <a:miter lim="400000"/>
          </a:ln>
        </p:spPr>
      </p:pic>
      <p:pic>
        <p:nvPicPr>
          <p:cNvPr id="25" name="CS Slide blue border.jpg"/>
          <p:cNvPicPr/>
          <p:nvPr userDrawn="1"/>
        </p:nvPicPr>
        <p:blipFill>
          <a:blip r:embed="rId3"/>
          <a:stretch>
            <a:fillRect/>
          </a:stretch>
        </p:blipFill>
        <p:spPr>
          <a:xfrm>
            <a:off x="-50800" y="5530850"/>
            <a:ext cx="12242800" cy="1335860"/>
          </a:xfrm>
          <a:prstGeom prst="rect">
            <a:avLst/>
          </a:prstGeom>
          <a:ln w="12700">
            <a:miter lim="400000"/>
          </a:ln>
        </p:spPr>
      </p:pic>
      <p:sp>
        <p:nvSpPr>
          <p:cNvPr id="6" name="Rectangle 5">
            <a:extLst>
              <a:ext uri="{FF2B5EF4-FFF2-40B4-BE49-F238E27FC236}">
                <a16:creationId xmlns:a16="http://schemas.microsoft.com/office/drawing/2014/main" id="{857EDF2C-4EC1-4B0E-BE75-CFAA4D37C00E}"/>
              </a:ext>
            </a:extLst>
          </p:cNvPr>
          <p:cNvSpPr/>
          <p:nvPr userDrawn="1"/>
        </p:nvSpPr>
        <p:spPr>
          <a:xfrm>
            <a:off x="9671050" y="6140450"/>
            <a:ext cx="1885950" cy="581025"/>
          </a:xfrm>
          <a:prstGeom prst="rect">
            <a:avLst/>
          </a:prstGeom>
          <a:solidFill>
            <a:srgbClr val="002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drawing&#10;&#10;Description automatically generated">
            <a:extLst>
              <a:ext uri="{FF2B5EF4-FFF2-40B4-BE49-F238E27FC236}">
                <a16:creationId xmlns:a16="http://schemas.microsoft.com/office/drawing/2014/main" id="{A3848D45-63AC-4505-95DF-F09356AF90F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32110" y="6100820"/>
            <a:ext cx="2820929" cy="660283"/>
          </a:xfrm>
          <a:prstGeom prst="rect">
            <a:avLst/>
          </a:prstGeom>
        </p:spPr>
      </p:pic>
      <p:sp>
        <p:nvSpPr>
          <p:cNvPr id="7" name="Title 1">
            <a:extLst>
              <a:ext uri="{FF2B5EF4-FFF2-40B4-BE49-F238E27FC236}">
                <a16:creationId xmlns:a16="http://schemas.microsoft.com/office/drawing/2014/main" id="{2EA8A9F9-16C7-4DD7-97FE-699493EE1687}"/>
              </a:ext>
            </a:extLst>
          </p:cNvPr>
          <p:cNvSpPr>
            <a:spLocks noGrp="1"/>
          </p:cNvSpPr>
          <p:nvPr>
            <p:ph type="title"/>
          </p:nvPr>
        </p:nvSpPr>
        <p:spPr>
          <a:xfrm>
            <a:off x="273050" y="981075"/>
            <a:ext cx="10515600" cy="847725"/>
          </a:xfrm>
        </p:spPr>
        <p:txBody>
          <a:bodyPr anchor="t">
            <a:normAutofit/>
          </a:bodyPr>
          <a:lstStyle>
            <a:lvl1pPr>
              <a:defRPr sz="4000">
                <a:solidFill>
                  <a:srgbClr val="C00000"/>
                </a:solidFill>
                <a:latin typeface="Gotham"/>
              </a:defRPr>
            </a:lvl1pPr>
          </a:lstStyle>
          <a:p>
            <a:r>
              <a:rPr lang="en-US" dirty="0"/>
              <a:t>Click to edit Master title style</a:t>
            </a:r>
          </a:p>
        </p:txBody>
      </p:sp>
      <p:sp>
        <p:nvSpPr>
          <p:cNvPr id="9" name="Content Placeholder 2">
            <a:extLst>
              <a:ext uri="{FF2B5EF4-FFF2-40B4-BE49-F238E27FC236}">
                <a16:creationId xmlns:a16="http://schemas.microsoft.com/office/drawing/2014/main" id="{9B76868D-B371-40E3-AB44-7150A0A54422}"/>
              </a:ext>
            </a:extLst>
          </p:cNvPr>
          <p:cNvSpPr>
            <a:spLocks noGrp="1"/>
          </p:cNvSpPr>
          <p:nvPr>
            <p:ph idx="1"/>
          </p:nvPr>
        </p:nvSpPr>
        <p:spPr>
          <a:xfrm>
            <a:off x="293306" y="1828800"/>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63465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None/>
              <a:defRPr/>
            </a:lvl1pPr>
            <a:lvl2pPr lvl="1">
              <a:spcBef>
                <a:spcPts val="0"/>
              </a:spcBef>
              <a:spcAft>
                <a:spcPts val="0"/>
              </a:spcAft>
              <a:buNone/>
              <a:defRPr>
                <a:latin typeface="Roboto Light"/>
                <a:ea typeface="Roboto Light"/>
                <a:cs typeface="Roboto Light"/>
                <a:sym typeface="Roboto Light"/>
              </a:defRPr>
            </a:lvl2pPr>
            <a:lvl3pPr lvl="2">
              <a:spcBef>
                <a:spcPts val="0"/>
              </a:spcBef>
              <a:spcAft>
                <a:spcPts val="0"/>
              </a:spcAft>
              <a:buNone/>
              <a:defRPr>
                <a:latin typeface="Roboto Light"/>
                <a:ea typeface="Roboto Light"/>
                <a:cs typeface="Roboto Light"/>
                <a:sym typeface="Roboto Light"/>
              </a:defRPr>
            </a:lvl3pPr>
            <a:lvl4pPr lvl="3">
              <a:spcBef>
                <a:spcPts val="0"/>
              </a:spcBef>
              <a:spcAft>
                <a:spcPts val="0"/>
              </a:spcAft>
              <a:buNone/>
              <a:defRPr>
                <a:latin typeface="Roboto Light"/>
                <a:ea typeface="Roboto Light"/>
                <a:cs typeface="Roboto Light"/>
                <a:sym typeface="Roboto Light"/>
              </a:defRPr>
            </a:lvl4pPr>
            <a:lvl5pPr lvl="4">
              <a:spcBef>
                <a:spcPts val="0"/>
              </a:spcBef>
              <a:spcAft>
                <a:spcPts val="0"/>
              </a:spcAft>
              <a:buNone/>
              <a:defRPr>
                <a:latin typeface="Roboto Light"/>
                <a:ea typeface="Roboto Light"/>
                <a:cs typeface="Roboto Light"/>
                <a:sym typeface="Roboto Light"/>
              </a:defRPr>
            </a:lvl5pPr>
            <a:lvl6pPr lvl="5">
              <a:spcBef>
                <a:spcPts val="0"/>
              </a:spcBef>
              <a:spcAft>
                <a:spcPts val="0"/>
              </a:spcAft>
              <a:buNone/>
              <a:defRPr>
                <a:latin typeface="Roboto Light"/>
                <a:ea typeface="Roboto Light"/>
                <a:cs typeface="Roboto Light"/>
                <a:sym typeface="Roboto Light"/>
              </a:defRPr>
            </a:lvl6pPr>
            <a:lvl7pPr lvl="6">
              <a:spcBef>
                <a:spcPts val="0"/>
              </a:spcBef>
              <a:spcAft>
                <a:spcPts val="0"/>
              </a:spcAft>
              <a:buNone/>
              <a:defRPr>
                <a:latin typeface="Roboto Light"/>
                <a:ea typeface="Roboto Light"/>
                <a:cs typeface="Roboto Light"/>
                <a:sym typeface="Roboto Light"/>
              </a:defRPr>
            </a:lvl7pPr>
            <a:lvl8pPr lvl="7">
              <a:spcBef>
                <a:spcPts val="0"/>
              </a:spcBef>
              <a:spcAft>
                <a:spcPts val="0"/>
              </a:spcAft>
              <a:buNone/>
              <a:defRPr>
                <a:latin typeface="Roboto Light"/>
                <a:ea typeface="Roboto Light"/>
                <a:cs typeface="Roboto Light"/>
                <a:sym typeface="Roboto Light"/>
              </a:defRPr>
            </a:lvl8pPr>
            <a:lvl9pPr lvl="8">
              <a:spcBef>
                <a:spcPts val="0"/>
              </a:spcBef>
              <a:spcAft>
                <a:spcPts val="0"/>
              </a:spcAft>
              <a:buNone/>
              <a:defRPr>
                <a:latin typeface="Roboto Light"/>
                <a:ea typeface="Roboto Light"/>
                <a:cs typeface="Roboto Light"/>
                <a:sym typeface="Roboto Light"/>
              </a:defRPr>
            </a:lvl9pPr>
          </a:lstStyle>
          <a:p>
            <a:endParaRPr/>
          </a:p>
        </p:txBody>
      </p:sp>
      <p:sp>
        <p:nvSpPr>
          <p:cNvPr id="30" name="Google Shape;30;p5"/>
          <p:cNvSpPr txBox="1">
            <a:spLocks noGrp="1"/>
          </p:cNvSpPr>
          <p:nvPr>
            <p:ph type="subTitle" idx="1"/>
          </p:nvPr>
        </p:nvSpPr>
        <p:spPr>
          <a:xfrm>
            <a:off x="820867" y="1668667"/>
            <a:ext cx="6661200" cy="3041200"/>
          </a:xfrm>
          <a:prstGeom prst="rect">
            <a:avLst/>
          </a:prstGeom>
        </p:spPr>
        <p:txBody>
          <a:bodyPr spcFirstLastPara="1" wrap="square" lIns="91425" tIns="91425" rIns="91425" bIns="91425" anchor="t" anchorCtr="0">
            <a:noAutofit/>
          </a:bodyPr>
          <a:lstStyle>
            <a:lvl1pPr lvl="0">
              <a:spcBef>
                <a:spcPts val="0"/>
              </a:spcBef>
              <a:spcAft>
                <a:spcPts val="0"/>
              </a:spcAft>
              <a:buNone/>
              <a:defRPr>
                <a:latin typeface="Roboto Light"/>
                <a:ea typeface="Roboto Light"/>
                <a:cs typeface="Roboto Light"/>
                <a:sym typeface="Roboto Light"/>
              </a:defRPr>
            </a:lvl1pPr>
            <a:lvl2pPr lvl="1">
              <a:spcBef>
                <a:spcPts val="0"/>
              </a:spcBef>
              <a:spcAft>
                <a:spcPts val="0"/>
              </a:spcAft>
              <a:buNone/>
              <a:defRPr>
                <a:latin typeface="Roboto Light"/>
                <a:ea typeface="Roboto Light"/>
                <a:cs typeface="Roboto Light"/>
                <a:sym typeface="Roboto Light"/>
              </a:defRPr>
            </a:lvl2pPr>
            <a:lvl3pPr lvl="2">
              <a:spcBef>
                <a:spcPts val="0"/>
              </a:spcBef>
              <a:spcAft>
                <a:spcPts val="0"/>
              </a:spcAft>
              <a:buNone/>
              <a:defRPr>
                <a:latin typeface="Roboto Light"/>
                <a:ea typeface="Roboto Light"/>
                <a:cs typeface="Roboto Light"/>
                <a:sym typeface="Roboto Light"/>
              </a:defRPr>
            </a:lvl3pPr>
            <a:lvl4pPr lvl="3">
              <a:spcBef>
                <a:spcPts val="0"/>
              </a:spcBef>
              <a:spcAft>
                <a:spcPts val="0"/>
              </a:spcAft>
              <a:buNone/>
              <a:defRPr>
                <a:latin typeface="Roboto Light"/>
                <a:ea typeface="Roboto Light"/>
                <a:cs typeface="Roboto Light"/>
                <a:sym typeface="Roboto Light"/>
              </a:defRPr>
            </a:lvl4pPr>
            <a:lvl5pPr lvl="4">
              <a:spcBef>
                <a:spcPts val="0"/>
              </a:spcBef>
              <a:spcAft>
                <a:spcPts val="0"/>
              </a:spcAft>
              <a:buNone/>
              <a:defRPr>
                <a:latin typeface="Roboto Light"/>
                <a:ea typeface="Roboto Light"/>
                <a:cs typeface="Roboto Light"/>
                <a:sym typeface="Roboto Light"/>
              </a:defRPr>
            </a:lvl5pPr>
            <a:lvl6pPr lvl="5">
              <a:spcBef>
                <a:spcPts val="0"/>
              </a:spcBef>
              <a:spcAft>
                <a:spcPts val="0"/>
              </a:spcAft>
              <a:buNone/>
              <a:defRPr>
                <a:latin typeface="Roboto Light"/>
                <a:ea typeface="Roboto Light"/>
                <a:cs typeface="Roboto Light"/>
                <a:sym typeface="Roboto Light"/>
              </a:defRPr>
            </a:lvl6pPr>
            <a:lvl7pPr lvl="6">
              <a:spcBef>
                <a:spcPts val="0"/>
              </a:spcBef>
              <a:spcAft>
                <a:spcPts val="0"/>
              </a:spcAft>
              <a:buNone/>
              <a:defRPr>
                <a:latin typeface="Roboto Light"/>
                <a:ea typeface="Roboto Light"/>
                <a:cs typeface="Roboto Light"/>
                <a:sym typeface="Roboto Light"/>
              </a:defRPr>
            </a:lvl7pPr>
            <a:lvl8pPr lvl="7">
              <a:spcBef>
                <a:spcPts val="0"/>
              </a:spcBef>
              <a:spcAft>
                <a:spcPts val="0"/>
              </a:spcAft>
              <a:buNone/>
              <a:defRPr>
                <a:latin typeface="Roboto Light"/>
                <a:ea typeface="Roboto Light"/>
                <a:cs typeface="Roboto Light"/>
                <a:sym typeface="Roboto Light"/>
              </a:defRPr>
            </a:lvl8pPr>
            <a:lvl9pPr lvl="8">
              <a:spcBef>
                <a:spcPts val="0"/>
              </a:spcBef>
              <a:spcAft>
                <a:spcPts val="0"/>
              </a:spcAft>
              <a:buNone/>
              <a:defRPr>
                <a:latin typeface="Roboto Light"/>
                <a:ea typeface="Roboto Light"/>
                <a:cs typeface="Roboto Light"/>
                <a:sym typeface="Roboto Light"/>
              </a:defRPr>
            </a:lvl9pPr>
          </a:lstStyle>
          <a:p>
            <a:endParaRPr/>
          </a:p>
        </p:txBody>
      </p:sp>
    </p:spTree>
    <p:extLst>
      <p:ext uri="{BB962C8B-B14F-4D97-AF65-F5344CB8AC3E}">
        <p14:creationId xmlns:p14="http://schemas.microsoft.com/office/powerpoint/2010/main" val="2183117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63084" y="4419602"/>
            <a:ext cx="10363201" cy="2451099"/>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lvl="0">
              <a:defRPr sz="1800" b="0" cap="none"/>
            </a:pPr>
            <a:r>
              <a:rPr sz="4000" b="1" cap="all"/>
              <a:t>Title Text</a:t>
            </a:r>
          </a:p>
        </p:txBody>
      </p:sp>
      <p:sp>
        <p:nvSpPr>
          <p:cNvPr id="3" name="Shape 3"/>
          <p:cNvSpPr>
            <a:spLocks noGrp="1"/>
          </p:cNvSpPr>
          <p:nvPr>
            <p:ph type="body" idx="1"/>
          </p:nvPr>
        </p:nvSpPr>
        <p:spPr>
          <a:xfrm>
            <a:off x="963084" y="1192213"/>
            <a:ext cx="10363201" cy="3214688"/>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4" name="Shape 4"/>
          <p:cNvSpPr>
            <a:spLocks noGrp="1"/>
          </p:cNvSpPr>
          <p:nvPr>
            <p:ph type="sldNum" sz="quarter" idx="2"/>
          </p:nvPr>
        </p:nvSpPr>
        <p:spPr>
          <a:xfrm>
            <a:off x="8737600" y="6400416"/>
            <a:ext cx="2844800" cy="276999"/>
          </a:xfrm>
          <a:prstGeom prst="rect">
            <a:avLst/>
          </a:prstGeom>
          <a:ln w="12700">
            <a:miter lim="400000"/>
          </a:ln>
        </p:spPr>
        <p:txBody>
          <a:bodyPr lIns="45719" rIns="45719" anchor="ctr">
            <a:spAutoFit/>
          </a:bodyPr>
          <a:lstStyle>
            <a:lvl1pPr algn="r">
              <a:defRPr sz="1200">
                <a:solidFill>
                  <a:srgbClr val="888888"/>
                </a:solidFill>
              </a:defRPr>
            </a:lvl1pPr>
          </a:lstStyle>
          <a:p>
            <a:pPr lvl="0"/>
            <a:fld id="{86CB4B4D-7CA3-9044-876B-883B54F8677D}" type="slidenum">
              <a:t>‹#›</a:t>
            </a:fld>
            <a:endParaRPr/>
          </a:p>
        </p:txBody>
      </p:sp>
      <p:pic>
        <p:nvPicPr>
          <p:cNvPr id="5" name="CS Slide blue background.jpg"/>
          <p:cNvPicPr/>
          <p:nvPr/>
        </p:nvPicPr>
        <p:blipFill>
          <a:blip r:embed="rId11"/>
          <a:stretch>
            <a:fillRect/>
          </a:stretch>
        </p:blipFill>
        <p:spPr>
          <a:xfrm>
            <a:off x="0" y="0"/>
            <a:ext cx="12192000" cy="6858000"/>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5" r:id="rId8"/>
    <p:sldLayoutId id="2147483678" r:id="rId9"/>
  </p:sldLayoutIdLst>
  <p:transition spd="med"/>
  <p:txStyles>
    <p:titleStyle>
      <a:lvl1pPr>
        <a:buClr>
          <a:srgbClr val="4F81BD"/>
        </a:buClr>
        <a:buFont typeface="Arial"/>
        <a:defRPr sz="4000" b="1" cap="all">
          <a:latin typeface="Calibri"/>
          <a:ea typeface="Calibri"/>
          <a:cs typeface="Calibri"/>
          <a:sym typeface="Calibri"/>
        </a:defRPr>
      </a:lvl1pPr>
      <a:lvl2pPr>
        <a:buClr>
          <a:srgbClr val="4F81BD"/>
        </a:buClr>
        <a:buFont typeface="Arial"/>
        <a:defRPr sz="4000" b="1" cap="all">
          <a:latin typeface="Calibri"/>
          <a:ea typeface="Calibri"/>
          <a:cs typeface="Calibri"/>
          <a:sym typeface="Calibri"/>
        </a:defRPr>
      </a:lvl2pPr>
      <a:lvl3pPr>
        <a:buClr>
          <a:srgbClr val="4F81BD"/>
        </a:buClr>
        <a:buFont typeface="Arial"/>
        <a:defRPr sz="4000" b="1" cap="all">
          <a:latin typeface="Calibri"/>
          <a:ea typeface="Calibri"/>
          <a:cs typeface="Calibri"/>
          <a:sym typeface="Calibri"/>
        </a:defRPr>
      </a:lvl3pPr>
      <a:lvl4pPr>
        <a:buClr>
          <a:srgbClr val="4F81BD"/>
        </a:buClr>
        <a:buFont typeface="Arial"/>
        <a:defRPr sz="4000" b="1" cap="all">
          <a:latin typeface="Calibri"/>
          <a:ea typeface="Calibri"/>
          <a:cs typeface="Calibri"/>
          <a:sym typeface="Calibri"/>
        </a:defRPr>
      </a:lvl4pPr>
      <a:lvl5pPr>
        <a:buClr>
          <a:srgbClr val="4F81BD"/>
        </a:buClr>
        <a:buSzPct val="100000"/>
        <a:buFont typeface="Arial"/>
        <a:buChar char="–"/>
        <a:defRPr sz="4000" b="1" cap="all">
          <a:latin typeface="Calibri"/>
          <a:ea typeface="Calibri"/>
          <a:cs typeface="Calibri"/>
          <a:sym typeface="Calibri"/>
        </a:defRPr>
      </a:lvl5pPr>
      <a:lvl6pPr>
        <a:buClr>
          <a:srgbClr val="4F81BD"/>
        </a:buClr>
        <a:buSzPct val="100000"/>
        <a:buFont typeface="Arial"/>
        <a:buChar char="–"/>
        <a:defRPr sz="4000" b="1" cap="all">
          <a:latin typeface="Calibri"/>
          <a:ea typeface="Calibri"/>
          <a:cs typeface="Calibri"/>
          <a:sym typeface="Calibri"/>
        </a:defRPr>
      </a:lvl6pPr>
      <a:lvl7pPr>
        <a:buClr>
          <a:srgbClr val="4F81BD"/>
        </a:buClr>
        <a:buSzPct val="100000"/>
        <a:buFont typeface="Arial"/>
        <a:buChar char="–"/>
        <a:defRPr sz="4000" b="1" cap="all">
          <a:latin typeface="Calibri"/>
          <a:ea typeface="Calibri"/>
          <a:cs typeface="Calibri"/>
          <a:sym typeface="Calibri"/>
        </a:defRPr>
      </a:lvl7pPr>
      <a:lvl8pPr>
        <a:buClr>
          <a:srgbClr val="4F81BD"/>
        </a:buClr>
        <a:buSzPct val="100000"/>
        <a:buFont typeface="Arial"/>
        <a:buChar char="–"/>
        <a:defRPr sz="4000" b="1" cap="all">
          <a:latin typeface="Calibri"/>
          <a:ea typeface="Calibri"/>
          <a:cs typeface="Calibri"/>
          <a:sym typeface="Calibri"/>
        </a:defRPr>
      </a:lvl8pPr>
      <a:lvl9pPr>
        <a:buClr>
          <a:srgbClr val="4F81BD"/>
        </a:buClr>
        <a:buSzPct val="100000"/>
        <a:buFont typeface="Arial"/>
        <a:buChar char="–"/>
        <a:defRPr sz="4000" b="1" cap="all">
          <a:latin typeface="Calibri"/>
          <a:ea typeface="Calibri"/>
          <a:cs typeface="Calibri"/>
          <a:sym typeface="Calibri"/>
        </a:defRPr>
      </a:lvl9pPr>
    </p:titleStyle>
    <p:bodyStyle>
      <a:lvl1pPr>
        <a:spcBef>
          <a:spcPts val="400"/>
        </a:spcBef>
        <a:buClr>
          <a:srgbClr val="4F81BD"/>
        </a:buClr>
        <a:buFont typeface="Arial"/>
        <a:defRPr sz="2000">
          <a:solidFill>
            <a:srgbClr val="888888"/>
          </a:solidFill>
          <a:latin typeface="Calibri"/>
          <a:ea typeface="Calibri"/>
          <a:cs typeface="Calibri"/>
          <a:sym typeface="Calibri"/>
        </a:defRPr>
      </a:lvl1pPr>
      <a:lvl2pPr indent="457200">
        <a:spcBef>
          <a:spcPts val="400"/>
        </a:spcBef>
        <a:buClr>
          <a:srgbClr val="4F81BD"/>
        </a:buClr>
        <a:buFont typeface="Arial"/>
        <a:defRPr sz="2000">
          <a:solidFill>
            <a:srgbClr val="888888"/>
          </a:solidFill>
          <a:latin typeface="Calibri"/>
          <a:ea typeface="Calibri"/>
          <a:cs typeface="Calibri"/>
          <a:sym typeface="Calibri"/>
        </a:defRPr>
      </a:lvl2pPr>
      <a:lvl3pPr indent="914400">
        <a:spcBef>
          <a:spcPts val="400"/>
        </a:spcBef>
        <a:buClr>
          <a:srgbClr val="4F81BD"/>
        </a:buClr>
        <a:buFont typeface="Arial"/>
        <a:defRPr sz="2000">
          <a:solidFill>
            <a:srgbClr val="888888"/>
          </a:solidFill>
          <a:latin typeface="Calibri"/>
          <a:ea typeface="Calibri"/>
          <a:cs typeface="Calibri"/>
          <a:sym typeface="Calibri"/>
        </a:defRPr>
      </a:lvl3pPr>
      <a:lvl4pPr indent="1371600">
        <a:spcBef>
          <a:spcPts val="400"/>
        </a:spcBef>
        <a:buClr>
          <a:srgbClr val="4F81BD"/>
        </a:buClr>
        <a:buFont typeface="Arial"/>
        <a:defRPr sz="2000">
          <a:solidFill>
            <a:srgbClr val="888888"/>
          </a:solidFill>
          <a:latin typeface="Calibri"/>
          <a:ea typeface="Calibri"/>
          <a:cs typeface="Calibri"/>
          <a:sym typeface="Calibri"/>
        </a:defRPr>
      </a:lvl4pPr>
      <a:lvl5pPr marL="1828800">
        <a:spcBef>
          <a:spcPts val="400"/>
        </a:spcBef>
        <a:buClr>
          <a:srgbClr val="4F81BD"/>
        </a:buClr>
        <a:buSzPct val="100000"/>
        <a:buFont typeface="Arial"/>
        <a:buChar char="–"/>
        <a:defRPr sz="2000">
          <a:solidFill>
            <a:srgbClr val="888888"/>
          </a:solidFill>
          <a:latin typeface="Calibri"/>
          <a:ea typeface="Calibri"/>
          <a:cs typeface="Calibri"/>
          <a:sym typeface="Calibri"/>
        </a:defRPr>
      </a:lvl5pPr>
      <a:lvl6pPr marL="2286000">
        <a:spcBef>
          <a:spcPts val="400"/>
        </a:spcBef>
        <a:buClr>
          <a:srgbClr val="4F81BD"/>
        </a:buClr>
        <a:buSzPct val="100000"/>
        <a:buFont typeface="Arial"/>
        <a:buChar char="–"/>
        <a:defRPr sz="2000">
          <a:solidFill>
            <a:srgbClr val="888888"/>
          </a:solidFill>
          <a:latin typeface="Calibri"/>
          <a:ea typeface="Calibri"/>
          <a:cs typeface="Calibri"/>
          <a:sym typeface="Calibri"/>
        </a:defRPr>
      </a:lvl6pPr>
      <a:lvl7pPr marL="2743200">
        <a:spcBef>
          <a:spcPts val="400"/>
        </a:spcBef>
        <a:buClr>
          <a:srgbClr val="4F81BD"/>
        </a:buClr>
        <a:buSzPct val="100000"/>
        <a:buFont typeface="Arial"/>
        <a:buChar char="–"/>
        <a:defRPr sz="2000">
          <a:solidFill>
            <a:srgbClr val="888888"/>
          </a:solidFill>
          <a:latin typeface="Calibri"/>
          <a:ea typeface="Calibri"/>
          <a:cs typeface="Calibri"/>
          <a:sym typeface="Calibri"/>
        </a:defRPr>
      </a:lvl7pPr>
      <a:lvl8pPr marL="3200400">
        <a:spcBef>
          <a:spcPts val="400"/>
        </a:spcBef>
        <a:buClr>
          <a:srgbClr val="4F81BD"/>
        </a:buClr>
        <a:buSzPct val="100000"/>
        <a:buFont typeface="Arial"/>
        <a:buChar char="–"/>
        <a:defRPr sz="2000">
          <a:solidFill>
            <a:srgbClr val="888888"/>
          </a:solidFill>
          <a:latin typeface="Calibri"/>
          <a:ea typeface="Calibri"/>
          <a:cs typeface="Calibri"/>
          <a:sym typeface="Calibri"/>
        </a:defRPr>
      </a:lvl8pPr>
      <a:lvl9pPr marL="3657600">
        <a:spcBef>
          <a:spcPts val="400"/>
        </a:spcBef>
        <a:buClr>
          <a:srgbClr val="4F81BD"/>
        </a:buClr>
        <a:buSzPct val="100000"/>
        <a:buFont typeface="Arial"/>
        <a:buChar char="–"/>
        <a:defRPr sz="2000">
          <a:solidFill>
            <a:srgbClr val="888888"/>
          </a:solidFill>
          <a:latin typeface="Calibri"/>
          <a:ea typeface="Calibri"/>
          <a:cs typeface="Calibri"/>
          <a:sym typeface="Calibri"/>
        </a:defRPr>
      </a:lvl9pPr>
    </p:bodyStyle>
    <p:otherStyle>
      <a:lvl1pPr algn="r">
        <a:buClr>
          <a:srgbClr val="4F81BD"/>
        </a:buClr>
        <a:buFont typeface="Arial"/>
        <a:defRPr sz="1200">
          <a:solidFill>
            <a:schemeClr val="tx1"/>
          </a:solidFill>
          <a:latin typeface="+mn-lt"/>
          <a:ea typeface="+mn-ea"/>
          <a:cs typeface="+mn-cs"/>
          <a:sym typeface="Calibri"/>
        </a:defRPr>
      </a:lvl1pPr>
      <a:lvl2pPr indent="457200" algn="r">
        <a:buClr>
          <a:srgbClr val="4F81BD"/>
        </a:buClr>
        <a:buFont typeface="Arial"/>
        <a:defRPr sz="1200">
          <a:solidFill>
            <a:schemeClr val="tx1"/>
          </a:solidFill>
          <a:latin typeface="+mn-lt"/>
          <a:ea typeface="+mn-ea"/>
          <a:cs typeface="+mn-cs"/>
          <a:sym typeface="Calibri"/>
        </a:defRPr>
      </a:lvl2pPr>
      <a:lvl3pPr indent="914400" algn="r">
        <a:buClr>
          <a:srgbClr val="4F81BD"/>
        </a:buClr>
        <a:buFont typeface="Arial"/>
        <a:defRPr sz="1200">
          <a:solidFill>
            <a:schemeClr val="tx1"/>
          </a:solidFill>
          <a:latin typeface="+mn-lt"/>
          <a:ea typeface="+mn-ea"/>
          <a:cs typeface="+mn-cs"/>
          <a:sym typeface="Calibri"/>
        </a:defRPr>
      </a:lvl3pPr>
      <a:lvl4pPr indent="1371600" algn="r">
        <a:buClr>
          <a:srgbClr val="4F81BD"/>
        </a:buClr>
        <a:buFont typeface="Arial"/>
        <a:defRPr sz="1200">
          <a:solidFill>
            <a:schemeClr val="tx1"/>
          </a:solidFill>
          <a:latin typeface="+mn-lt"/>
          <a:ea typeface="+mn-ea"/>
          <a:cs typeface="+mn-cs"/>
          <a:sym typeface="Calibri"/>
        </a:defRPr>
      </a:lvl4pPr>
      <a:lvl5pPr marL="1828800" algn="r">
        <a:buClr>
          <a:srgbClr val="4F81BD"/>
        </a:buClr>
        <a:buSzPct val="100000"/>
        <a:buFont typeface="Arial"/>
        <a:buChar char="–"/>
        <a:defRPr sz="1200">
          <a:solidFill>
            <a:schemeClr val="tx1"/>
          </a:solidFill>
          <a:latin typeface="+mn-lt"/>
          <a:ea typeface="+mn-ea"/>
          <a:cs typeface="+mn-cs"/>
          <a:sym typeface="Calibri"/>
        </a:defRPr>
      </a:lvl5pPr>
      <a:lvl6pPr marL="2286000" algn="r">
        <a:buClr>
          <a:srgbClr val="4F81BD"/>
        </a:buClr>
        <a:buSzPct val="100000"/>
        <a:buFont typeface="Arial"/>
        <a:buChar char="–"/>
        <a:defRPr sz="1200">
          <a:solidFill>
            <a:schemeClr val="tx1"/>
          </a:solidFill>
          <a:latin typeface="+mn-lt"/>
          <a:ea typeface="+mn-ea"/>
          <a:cs typeface="+mn-cs"/>
          <a:sym typeface="Calibri"/>
        </a:defRPr>
      </a:lvl6pPr>
      <a:lvl7pPr marL="2743200" algn="r">
        <a:buClr>
          <a:srgbClr val="4F81BD"/>
        </a:buClr>
        <a:buSzPct val="100000"/>
        <a:buFont typeface="Arial"/>
        <a:buChar char="–"/>
        <a:defRPr sz="1200">
          <a:solidFill>
            <a:schemeClr val="tx1"/>
          </a:solidFill>
          <a:latin typeface="+mn-lt"/>
          <a:ea typeface="+mn-ea"/>
          <a:cs typeface="+mn-cs"/>
          <a:sym typeface="Calibri"/>
        </a:defRPr>
      </a:lvl7pPr>
      <a:lvl8pPr marL="3200400" algn="r">
        <a:buClr>
          <a:srgbClr val="4F81BD"/>
        </a:buClr>
        <a:buSzPct val="100000"/>
        <a:buFont typeface="Arial"/>
        <a:buChar char="–"/>
        <a:defRPr sz="1200">
          <a:solidFill>
            <a:schemeClr val="tx1"/>
          </a:solidFill>
          <a:latin typeface="+mn-lt"/>
          <a:ea typeface="+mn-ea"/>
          <a:cs typeface="+mn-cs"/>
          <a:sym typeface="Calibri"/>
        </a:defRPr>
      </a:lvl8pPr>
      <a:lvl9pPr marL="3657600" algn="r">
        <a:buClr>
          <a:srgbClr val="4F81BD"/>
        </a:buClr>
        <a:buSzPct val="100000"/>
        <a:buFont typeface="Arial"/>
        <a:buChar char="–"/>
        <a:defRPr sz="12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add title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673600" y="6356351"/>
            <a:ext cx="2844800" cy="365125"/>
          </a:xfrm>
          <a:prstGeom prst="rect">
            <a:avLst/>
          </a:prstGeom>
        </p:spPr>
        <p:txBody>
          <a:bodyPr vert="horz" lIns="91440" tIns="45720" rIns="91440" bIns="45720" rtlCol="0" anchor="ctr"/>
          <a:lstStyle>
            <a:lvl1pPr algn="ctr">
              <a:defRPr sz="1200" b="1">
                <a:solidFill>
                  <a:schemeClr val="tx2"/>
                </a:solidFill>
              </a:defRPr>
            </a:lvl1pPr>
          </a:lstStyle>
          <a:p>
            <a:fld id="{5212C905-FF40-4437-BDDD-7BDE312C732D}" type="slidenum">
              <a:rPr lang="en-US" smtClean="0"/>
              <a:pPr/>
              <a:t>‹#›</a:t>
            </a:fld>
            <a:endParaRPr lang="en-US" dirty="0"/>
          </a:p>
        </p:txBody>
      </p:sp>
    </p:spTree>
    <p:extLst>
      <p:ext uri="{BB962C8B-B14F-4D97-AF65-F5344CB8AC3E}">
        <p14:creationId xmlns:p14="http://schemas.microsoft.com/office/powerpoint/2010/main" val="1103946915"/>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Lst>
  <p:txStyles>
    <p:titleStyle>
      <a:lvl1pPr algn="ctr" defTabSz="914400" rtl="0" eaLnBrk="1" latinLnBrk="0" hangingPunct="1">
        <a:spcBef>
          <a:spcPct val="0"/>
        </a:spcBef>
        <a:buNone/>
        <a:defRPr sz="4400" b="1" i="0" kern="1200" baseline="0">
          <a:solidFill>
            <a:schemeClr val="tx2"/>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Wingdings" panose="05000000000000000000" pitchFamily="2" charset="2"/>
        <a:buChar char="§"/>
        <a:defRPr sz="3200" kern="1200" baseline="0">
          <a:solidFill>
            <a:schemeClr val="tx2"/>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2800" kern="1200" baseline="0">
          <a:solidFill>
            <a:schemeClr val="tx2"/>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baseline="0">
          <a:solidFill>
            <a:schemeClr val="tx2"/>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baseline="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D00060"/>
              </a:buClr>
              <a:buSzPts val="3000"/>
              <a:buFont typeface="Roboto Black"/>
              <a:buNone/>
              <a:defRPr sz="3000">
                <a:solidFill>
                  <a:srgbClr val="D00060"/>
                </a:solidFill>
                <a:latin typeface="Roboto Black"/>
                <a:ea typeface="Roboto Black"/>
                <a:cs typeface="Roboto Black"/>
                <a:sym typeface="Roboto Black"/>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rtl="0"/>
            <a:fld id="{00000000-1234-1234-1234-123412341234}" type="slidenum">
              <a:rPr lang="en" smtClean="0"/>
              <a:pPr rtl="0"/>
              <a:t>‹#›</a:t>
            </a:fld>
            <a:endParaRPr lang="en"/>
          </a:p>
        </p:txBody>
      </p:sp>
      <p:pic>
        <p:nvPicPr>
          <p:cNvPr id="8" name="Google Shape;8;p1"/>
          <p:cNvPicPr preferRelativeResize="0"/>
          <p:nvPr/>
        </p:nvPicPr>
        <p:blipFill>
          <a:blip r:embed="rId14">
            <a:alphaModFix/>
          </a:blip>
          <a:stretch>
            <a:fillRect/>
          </a:stretch>
        </p:blipFill>
        <p:spPr>
          <a:xfrm>
            <a:off x="10343501" y="323501"/>
            <a:ext cx="1432900" cy="453900"/>
          </a:xfrm>
          <a:prstGeom prst="rect">
            <a:avLst/>
          </a:prstGeom>
          <a:noFill/>
          <a:ln>
            <a:noFill/>
          </a:ln>
        </p:spPr>
      </p:pic>
      <p:sp>
        <p:nvSpPr>
          <p:cNvPr id="9" name="Google Shape;9;p1"/>
          <p:cNvSpPr txBox="1">
            <a:spLocks noGrp="1"/>
          </p:cNvSpPr>
          <p:nvPr>
            <p:ph type="body" idx="1"/>
          </p:nvPr>
        </p:nvSpPr>
        <p:spPr>
          <a:xfrm>
            <a:off x="686300" y="2516467"/>
            <a:ext cx="9554400" cy="379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1pPr>
            <a:lvl2pPr marL="914400" lvl="1" indent="-317500">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2pPr>
            <a:lvl3pPr marL="1371600" lvl="2" indent="-317500">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3pPr>
            <a:lvl4pPr marL="1828800" lvl="3" indent="-317500">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4pPr>
            <a:lvl5pPr marL="2286000" lvl="4" indent="-317500">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5pPr>
            <a:lvl6pPr marL="2743200" lvl="5" indent="-317500">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6pPr>
            <a:lvl7pPr marL="3200400" lvl="6" indent="-317500">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7pPr>
            <a:lvl8pPr marL="3657600" lvl="7" indent="-317500">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8pPr>
            <a:lvl9pPr marL="4114800" lvl="8" indent="-317500">
              <a:spcBef>
                <a:spcPts val="0"/>
              </a:spcBef>
              <a:spcAft>
                <a:spcPts val="0"/>
              </a:spcAft>
              <a:buClr>
                <a:srgbClr val="617191"/>
              </a:buClr>
              <a:buSzPts val="1400"/>
              <a:buFont typeface="Roboto Light"/>
              <a:buChar char="■"/>
              <a:defRPr>
                <a:solidFill>
                  <a:srgbClr val="617191"/>
                </a:solidFill>
                <a:latin typeface="Roboto Light"/>
                <a:ea typeface="Roboto Light"/>
                <a:cs typeface="Roboto Light"/>
                <a:sym typeface="Roboto Light"/>
              </a:defRPr>
            </a:lvl9pPr>
          </a:lstStyle>
          <a:p>
            <a:endParaRPr/>
          </a:p>
        </p:txBody>
      </p:sp>
    </p:spTree>
    <p:extLst>
      <p:ext uri="{BB962C8B-B14F-4D97-AF65-F5344CB8AC3E}">
        <p14:creationId xmlns:p14="http://schemas.microsoft.com/office/powerpoint/2010/main" val="575311321"/>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votingissocialwork.org/2020-census-making-sure-everyone-counts/"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hyperlink" Target="https://em-ui.constantcontact.com/em-ui/em/page/em-ui/email" TargetMode="Externa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1.jp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1.jp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customXml" Target="../ink/ink1.xml"/><Relationship Id="rId4" Type="http://schemas.openxmlformats.org/officeDocument/2006/relationships/image" Target="../media/image20.png"/><Relationship Id="rId14" Type="http://schemas.openxmlformats.org/officeDocument/2006/relationships/image" Target="NUL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hyperlink" Target="https://35893c36-0d37-4340-a69b-d128dadb724e.filesusr.com/ugd/94f239_c676d03e1a194319af25cb02dccf0ef7.pdf"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0.png"/><Relationship Id="rId7" Type="http://schemas.openxmlformats.org/officeDocument/2006/relationships/image" Target="../media/image59.png"/><Relationship Id="rId2" Type="http://schemas.openxmlformats.org/officeDocument/2006/relationships/hyperlink" Target="mailto:Tanya.smith@uconn.edu" TargetMode="External"/><Relationship Id="rId1" Type="http://schemas.openxmlformats.org/officeDocument/2006/relationships/slideLayout" Target="../slideLayouts/slideLayout5.xml"/><Relationship Id="rId6" Type="http://schemas.openxmlformats.org/officeDocument/2006/relationships/hyperlink" Target="vot-er.org/socialwork" TargetMode="External"/><Relationship Id="rId5" Type="http://schemas.openxmlformats.org/officeDocument/2006/relationships/hyperlink" Target="http://www.votingissocialwork.org/" TargetMode="Externa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1.jpg"/></Relationships>
</file>

<file path=ppt/slides/_rels/slide4.xml.rels><?xml version="1.0" encoding="UTF-8" standalone="yes"?>
<Relationships xmlns="http://schemas.openxmlformats.org/package/2006/relationships"><Relationship Id="rId3" Type="http://schemas.openxmlformats.org/officeDocument/2006/relationships/hyperlink" Target="https://www.cbsnews.com/video/note-to-self-congressman-john-lewis/#x"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23.jpe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5" Type="http://schemas.openxmlformats.org/officeDocument/2006/relationships/hyperlink" Target="http://www.electproject.org/" TargetMode="External"/><Relationship Id="rId4" Type="http://schemas.openxmlformats.org/officeDocument/2006/relationships/hyperlink" Target="https://the100million.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36.pn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a:spLocks noGrp="1"/>
          </p:cNvSpPr>
          <p:nvPr>
            <p:ph type="title" idx="4294967295"/>
          </p:nvPr>
        </p:nvSpPr>
        <p:spPr>
          <a:xfrm>
            <a:off x="1500188" y="3314700"/>
            <a:ext cx="9191624" cy="3257550"/>
          </a:xfrm>
          <a:prstGeom prst="rect">
            <a:avLst/>
          </a:prstGeom>
        </p:spPr>
        <p:txBody>
          <a:bodyPr anchor="t">
            <a:normAutofit/>
          </a:bodyPr>
          <a:lstStyle/>
          <a:p>
            <a:pPr lvl="0" algn="ctr">
              <a:defRPr sz="3900" b="0" cap="none"/>
            </a:pPr>
            <a:r>
              <a:rPr lang="en-US" sz="4500" dirty="0" smtClean="0">
                <a:solidFill>
                  <a:schemeClr val="bg1"/>
                </a:solidFill>
              </a:rPr>
              <a:t>Voting as a social work intervention</a:t>
            </a:r>
            <a:endParaRPr sz="2800" dirty="0">
              <a:solidFill>
                <a:schemeClr val="bg1"/>
              </a:solidFill>
            </a:endParaRPr>
          </a:p>
        </p:txBody>
      </p:sp>
      <p:pic>
        <p:nvPicPr>
          <p:cNvPr id="8" name="Picture 7" descr="A drawing of a cartoon character&#10;&#10;Description automatically generated">
            <a:extLst>
              <a:ext uri="{FF2B5EF4-FFF2-40B4-BE49-F238E27FC236}">
                <a16:creationId xmlns:a16="http://schemas.microsoft.com/office/drawing/2014/main" id="{F089785F-FDD9-4551-A1A2-FA8742A728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5136" y="1754230"/>
            <a:ext cx="3070414" cy="1285111"/>
          </a:xfrm>
          <a:prstGeom prst="rect">
            <a:avLst/>
          </a:prstGeom>
        </p:spPr>
      </p:pic>
      <p:pic>
        <p:nvPicPr>
          <p:cNvPr id="3" name="Picture 2">
            <a:extLst>
              <a:ext uri="{FF2B5EF4-FFF2-40B4-BE49-F238E27FC236}">
                <a16:creationId xmlns:a16="http://schemas.microsoft.com/office/drawing/2014/main" id="{FFF7301C-1F5F-4C7D-A1FC-DAFD106AB8C7}"/>
              </a:ext>
            </a:extLst>
          </p:cNvPr>
          <p:cNvPicPr>
            <a:picLocks noChangeAspect="1"/>
          </p:cNvPicPr>
          <p:nvPr/>
        </p:nvPicPr>
        <p:blipFill>
          <a:blip r:embed="rId3"/>
          <a:stretch>
            <a:fillRect/>
          </a:stretch>
        </p:blipFill>
        <p:spPr>
          <a:xfrm>
            <a:off x="9485741" y="6199819"/>
            <a:ext cx="2124371" cy="647790"/>
          </a:xfrm>
          <a:prstGeom prst="rect">
            <a:avLst/>
          </a:prstGeom>
        </p:spPr>
      </p:pic>
      <p:pic>
        <p:nvPicPr>
          <p:cNvPr id="4" name="Picture 3">
            <a:extLst>
              <a:ext uri="{FF2B5EF4-FFF2-40B4-BE49-F238E27FC236}">
                <a16:creationId xmlns:a16="http://schemas.microsoft.com/office/drawing/2014/main" id="{85F95B37-4986-4B5C-8FBF-E5DAF5C6927D}"/>
              </a:ext>
            </a:extLst>
          </p:cNvPr>
          <p:cNvPicPr>
            <a:picLocks noChangeAspect="1"/>
          </p:cNvPicPr>
          <p:nvPr/>
        </p:nvPicPr>
        <p:blipFill>
          <a:blip r:embed="rId4"/>
          <a:stretch>
            <a:fillRect/>
          </a:stretch>
        </p:blipFill>
        <p:spPr>
          <a:xfrm>
            <a:off x="3958164" y="5547906"/>
            <a:ext cx="4275672" cy="1053297"/>
          </a:xfrm>
          <a:prstGeom prst="rect">
            <a:avLst/>
          </a:prstGeom>
        </p:spPr>
      </p:pic>
    </p:spTree>
    <p:extLst>
      <p:ext uri="{BB962C8B-B14F-4D97-AF65-F5344CB8AC3E}">
        <p14:creationId xmlns:p14="http://schemas.microsoft.com/office/powerpoint/2010/main" val="465824449"/>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80930" y="781848"/>
            <a:ext cx="8228013" cy="741713"/>
          </a:xfrm>
        </p:spPr>
        <p:txBody>
          <a:bodyPr>
            <a:noAutofit/>
          </a:bodyPr>
          <a:lstStyle/>
          <a:p>
            <a:pPr algn="l"/>
            <a:r>
              <a:rPr lang="en-US" sz="2800" b="0" cap="none" dirty="0">
                <a:solidFill>
                  <a:srgbClr val="C00000"/>
                </a:solidFill>
                <a:latin typeface="Arial" panose="020B0604020202020204" pitchFamily="34" charset="0"/>
                <a:ea typeface="Times New Roman" charset="0"/>
                <a:cs typeface="Arial" panose="020B0604020202020204" pitchFamily="34" charset="0"/>
              </a:rPr>
              <a:t>Some reasons people don’t vote? </a:t>
            </a:r>
          </a:p>
        </p:txBody>
      </p:sp>
      <p:pic>
        <p:nvPicPr>
          <p:cNvPr id="5" name="Picture 4">
            <a:extLst>
              <a:ext uri="{FF2B5EF4-FFF2-40B4-BE49-F238E27FC236}">
                <a16:creationId xmlns:a16="http://schemas.microsoft.com/office/drawing/2014/main" id="{20E19CE0-0E89-4D33-9776-FA0ED3210E3B}"/>
              </a:ext>
            </a:extLst>
          </p:cNvPr>
          <p:cNvPicPr>
            <a:picLocks noChangeAspect="1"/>
          </p:cNvPicPr>
          <p:nvPr/>
        </p:nvPicPr>
        <p:blipFill>
          <a:blip r:embed="rId3"/>
          <a:stretch>
            <a:fillRect/>
          </a:stretch>
        </p:blipFill>
        <p:spPr>
          <a:xfrm>
            <a:off x="7340490" y="1523561"/>
            <a:ext cx="3494658" cy="3383717"/>
          </a:xfrm>
          <a:prstGeom prst="rect">
            <a:avLst/>
          </a:prstGeom>
        </p:spPr>
      </p:pic>
      <p:pic>
        <p:nvPicPr>
          <p:cNvPr id="3076" name="Picture 4" descr="https://lh6.googleusercontent.com/Ko-PeTJGFLxHu28WFrTOpnFwhrw5HH10tk7p6yCM_PlgfDMeOTlHT2ohngkzYTenSeuo5G7m46ypO0SHXrFdtMRto9HaLCYHnKmJf6z8wtkUfHt513w4jMR1Yb1ucorC9VEunH3Hlh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318" y="1406011"/>
            <a:ext cx="5154906" cy="380462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lh4.googleusercontent.com/ZJMgCOR_o2ieWnd-EOAZPQPYcaIsXYAFHgV99rt5fSb41BQ9m5ISC_TVMFoHS6MMFn6qI5uhnoLxJbpApPNOy2CHgjmSLsETB7yhLsKOXkxvlqBw3xEAZTYHTTN5sSNWwOvkJjSgR4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318" y="5210634"/>
            <a:ext cx="5391150" cy="809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045500"/>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37CBE-129B-4F3C-9ADA-F7DE5E0213D9}"/>
              </a:ext>
            </a:extLst>
          </p:cNvPr>
          <p:cNvSpPr>
            <a:spLocks noGrp="1"/>
          </p:cNvSpPr>
          <p:nvPr>
            <p:ph type="title"/>
          </p:nvPr>
        </p:nvSpPr>
        <p:spPr/>
        <p:txBody>
          <a:bodyPr/>
          <a:lstStyle/>
          <a:p>
            <a:r>
              <a:rPr lang="en-US" b="0" cap="none" dirty="0"/>
              <a:t>Voting as a social work intervention</a:t>
            </a:r>
          </a:p>
        </p:txBody>
      </p:sp>
      <p:sp>
        <p:nvSpPr>
          <p:cNvPr id="4" name="TextBox 3">
            <a:extLst>
              <a:ext uri="{FF2B5EF4-FFF2-40B4-BE49-F238E27FC236}">
                <a16:creationId xmlns:a16="http://schemas.microsoft.com/office/drawing/2014/main" id="{97482F25-AE75-4B43-B399-8DBDE3F76912}"/>
              </a:ext>
            </a:extLst>
          </p:cNvPr>
          <p:cNvSpPr txBox="1"/>
          <p:nvPr/>
        </p:nvSpPr>
        <p:spPr>
          <a:xfrm>
            <a:off x="273051" y="1810327"/>
            <a:ext cx="6949786" cy="3908762"/>
          </a:xfrm>
          <a:prstGeom prst="rect">
            <a:avLst/>
          </a:prstGeom>
          <a:noFill/>
        </p:spPr>
        <p:txBody>
          <a:bodyPr wrap="square" rtlCol="0">
            <a:spAutoFit/>
          </a:bodyPr>
          <a:lstStyle/>
          <a:p>
            <a:r>
              <a:rPr lang="en-US" sz="2400" dirty="0">
                <a:solidFill>
                  <a:srgbClr val="C00000"/>
                </a:solidFill>
                <a:latin typeface="Gotham"/>
                <a:sym typeface="Wingdings 2" panose="05020102010507070707" pitchFamily="18" charset="2"/>
              </a:rPr>
              <a:t>Micro:  </a:t>
            </a:r>
            <a:r>
              <a:rPr lang="en-US" sz="2200" dirty="0">
                <a:solidFill>
                  <a:srgbClr val="002060"/>
                </a:solidFill>
                <a:latin typeface="Garamond" panose="02020404030301010803" pitchFamily="18" charset="0"/>
                <a:sym typeface="Wingdings 2" panose="05020102010507070707" pitchFamily="18" charset="2"/>
              </a:rPr>
              <a:t>Individuals need easy ways to register, information about how/when/where to vote, information on candidates and the encouragement to vote</a:t>
            </a:r>
          </a:p>
          <a:p>
            <a:endParaRPr lang="en-US" sz="1100" dirty="0">
              <a:solidFill>
                <a:srgbClr val="C00000"/>
              </a:solidFill>
              <a:latin typeface="Gotham"/>
              <a:sym typeface="Wingdings 2" panose="05020102010507070707" pitchFamily="18" charset="2"/>
            </a:endParaRPr>
          </a:p>
          <a:p>
            <a:r>
              <a:rPr lang="en-US" sz="2400" dirty="0">
                <a:solidFill>
                  <a:srgbClr val="C00000"/>
                </a:solidFill>
                <a:latin typeface="Gotham"/>
                <a:sym typeface="Wingdings 2" panose="05020102010507070707" pitchFamily="18" charset="2"/>
              </a:rPr>
              <a:t>Mezzo -- community: </a:t>
            </a:r>
            <a:r>
              <a:rPr lang="en-US" sz="2200" dirty="0">
                <a:solidFill>
                  <a:srgbClr val="002060"/>
                </a:solidFill>
                <a:latin typeface="Garamond" panose="02020404030301010803" pitchFamily="18" charset="0"/>
                <a:sym typeface="Wingdings 2" panose="05020102010507070707" pitchFamily="18" charset="2"/>
              </a:rPr>
              <a:t>Voting leads to collective power in communities; relational and social behavior </a:t>
            </a:r>
          </a:p>
          <a:p>
            <a:endParaRPr lang="en-US" sz="1100" dirty="0">
              <a:solidFill>
                <a:srgbClr val="C00000"/>
              </a:solidFill>
              <a:latin typeface="Gotham"/>
              <a:sym typeface="Wingdings 2" panose="05020102010507070707" pitchFamily="18" charset="2"/>
            </a:endParaRPr>
          </a:p>
          <a:p>
            <a:r>
              <a:rPr lang="en-US" sz="2400" dirty="0">
                <a:solidFill>
                  <a:srgbClr val="C00000"/>
                </a:solidFill>
                <a:latin typeface="Gotham"/>
                <a:sym typeface="Wingdings 2" panose="05020102010507070707" pitchFamily="18" charset="2"/>
              </a:rPr>
              <a:t>Macro--fixing the systemic barriers: </a:t>
            </a:r>
            <a:r>
              <a:rPr lang="en-US" sz="2200" dirty="0">
                <a:solidFill>
                  <a:srgbClr val="002060"/>
                </a:solidFill>
                <a:latin typeface="Garamond" panose="02020404030301010803" pitchFamily="18" charset="0"/>
                <a:sym typeface="Wingdings 2" panose="05020102010507070707" pitchFamily="18" charset="2"/>
              </a:rPr>
              <a:t>Voting is different in all 50 states; collective narrative that voting doesn’t matter and/or rigged; Advocate for voting rights and access; participate as election officials, poll workers and poll monitors. </a:t>
            </a:r>
            <a:endParaRPr lang="en-US" sz="2200" dirty="0">
              <a:solidFill>
                <a:srgbClr val="002060"/>
              </a:solidFill>
              <a:latin typeface="Garamond" panose="02020404030301010803" pitchFamily="18" charset="0"/>
            </a:endParaRPr>
          </a:p>
        </p:txBody>
      </p:sp>
      <p:pic>
        <p:nvPicPr>
          <p:cNvPr id="8" name="Picture 7" descr="A group of people standing around a table&#10;&#10;Description automatically generated">
            <a:extLst>
              <a:ext uri="{FF2B5EF4-FFF2-40B4-BE49-F238E27FC236}">
                <a16:creationId xmlns:a16="http://schemas.microsoft.com/office/drawing/2014/main" id="{62F03D9B-95EC-4300-9BD4-60055E3C89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4350" y="1810327"/>
            <a:ext cx="4067999" cy="3561667"/>
          </a:xfrm>
          <a:prstGeom prst="rect">
            <a:avLst/>
          </a:prstGeom>
        </p:spPr>
      </p:pic>
    </p:spTree>
    <p:extLst>
      <p:ext uri="{BB962C8B-B14F-4D97-AF65-F5344CB8AC3E}">
        <p14:creationId xmlns:p14="http://schemas.microsoft.com/office/powerpoint/2010/main" val="134263925"/>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21299275">
            <a:off x="8989041" y="4917442"/>
            <a:ext cx="950495" cy="461665"/>
          </a:xfrm>
          <a:prstGeom prst="rect">
            <a:avLst/>
          </a:prstGeom>
          <a:noFill/>
        </p:spPr>
        <p:txBody>
          <a:bodyPr wrap="square" rtlCol="0">
            <a:spAutoFit/>
          </a:bodyPr>
          <a:lstStyle/>
          <a:p>
            <a:r>
              <a:rPr lang="en-US" sz="2400" b="1" dirty="0">
                <a:solidFill>
                  <a:srgbClr val="FFFFFF"/>
                </a:solidFill>
              </a:rPr>
              <a:t>Vote</a:t>
            </a:r>
          </a:p>
        </p:txBody>
      </p:sp>
      <p:sp>
        <p:nvSpPr>
          <p:cNvPr id="6" name="Content Placeholder 4">
            <a:extLst>
              <a:ext uri="{FF2B5EF4-FFF2-40B4-BE49-F238E27FC236}">
                <a16:creationId xmlns:a16="http://schemas.microsoft.com/office/drawing/2014/main" id="{49808463-BCEB-4B2F-B303-A543D69E25F3}"/>
              </a:ext>
            </a:extLst>
          </p:cNvPr>
          <p:cNvSpPr txBox="1">
            <a:spLocks/>
          </p:cNvSpPr>
          <p:nvPr/>
        </p:nvSpPr>
        <p:spPr>
          <a:xfrm>
            <a:off x="810256" y="2025782"/>
            <a:ext cx="8575183" cy="2614624"/>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200" b="1" dirty="0">
                <a:latin typeface="Garamond" panose="02020404030301010803" pitchFamily="18" charset="0"/>
              </a:rPr>
              <a:t>Social determinant of health.</a:t>
            </a:r>
            <a:r>
              <a:rPr lang="en-US" sz="2200" b="1" i="1" dirty="0">
                <a:latin typeface="Garamond" panose="02020404030301010803" pitchFamily="18" charset="0"/>
              </a:rPr>
              <a:t> </a:t>
            </a:r>
            <a:r>
              <a:rPr lang="en-US" sz="2200" dirty="0">
                <a:latin typeface="Garamond" panose="02020404030301010803" pitchFamily="18" charset="0"/>
              </a:rPr>
              <a:t>Individuals and communities who vote are better off. </a:t>
            </a:r>
          </a:p>
          <a:p>
            <a:r>
              <a:rPr lang="en-US" sz="2200" b="1" dirty="0">
                <a:latin typeface="Garamond" panose="02020404030301010803" pitchFamily="18" charset="0"/>
              </a:rPr>
              <a:t>Human right. </a:t>
            </a:r>
            <a:r>
              <a:rPr lang="en-US" sz="2200" dirty="0">
                <a:latin typeface="Garamond" panose="02020404030301010803" pitchFamily="18" charset="0"/>
              </a:rPr>
              <a:t>Systemic barriers, voter suppression, felony disenfranchisement &amp; gerrymandering designed by and for people in power</a:t>
            </a:r>
          </a:p>
          <a:p>
            <a:r>
              <a:rPr lang="en-US" sz="2200" b="1" dirty="0">
                <a:latin typeface="Garamond" panose="02020404030301010803" pitchFamily="18" charset="0"/>
              </a:rPr>
              <a:t>Empowerment practice.</a:t>
            </a:r>
            <a:r>
              <a:rPr lang="en-US" sz="2200" b="1" i="1" dirty="0">
                <a:latin typeface="Garamond" panose="02020404030301010803" pitchFamily="18" charset="0"/>
              </a:rPr>
              <a:t> </a:t>
            </a:r>
            <a:r>
              <a:rPr lang="en-US" sz="2200" dirty="0">
                <a:latin typeface="Garamond" panose="02020404030301010803" pitchFamily="18" charset="0"/>
              </a:rPr>
              <a:t>Voting is an act of power, individually and collectively. </a:t>
            </a:r>
            <a:endParaRPr lang="en-US" sz="3200" dirty="0">
              <a:latin typeface="Garamond" panose="02020404030301010803" pitchFamily="18" charset="0"/>
            </a:endParaRPr>
          </a:p>
          <a:p>
            <a:pPr marL="0" indent="0" algn="ctr">
              <a:spcBef>
                <a:spcPts val="1200"/>
              </a:spcBef>
              <a:buNone/>
            </a:pPr>
            <a:endParaRPr lang="en-US" dirty="0"/>
          </a:p>
          <a:p>
            <a:pPr marL="0" indent="0" algn="ctr">
              <a:spcBef>
                <a:spcPts val="1200"/>
              </a:spcBef>
              <a:buNone/>
            </a:pPr>
            <a:endParaRPr lang="en-US" dirty="0"/>
          </a:p>
        </p:txBody>
      </p:sp>
      <p:sp>
        <p:nvSpPr>
          <p:cNvPr id="7" name="Title 1">
            <a:extLst>
              <a:ext uri="{FF2B5EF4-FFF2-40B4-BE49-F238E27FC236}">
                <a16:creationId xmlns:a16="http://schemas.microsoft.com/office/drawing/2014/main" id="{21EA605F-FCA8-4E35-B2D0-F490FC4FE9C1}"/>
              </a:ext>
            </a:extLst>
          </p:cNvPr>
          <p:cNvSpPr txBox="1">
            <a:spLocks/>
          </p:cNvSpPr>
          <p:nvPr/>
        </p:nvSpPr>
        <p:spPr>
          <a:xfrm>
            <a:off x="339098" y="1045116"/>
            <a:ext cx="11513803" cy="1488534"/>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rgbClr val="C00000"/>
                </a:solidFill>
                <a:latin typeface="Gotham"/>
                <a:ea typeface="Times New Roman" charset="0"/>
                <a:cs typeface="Arial" panose="020B0604020202020204" pitchFamily="34" charset="0"/>
              </a:rPr>
              <a:t>Voting central to social work’s mission, professional mandate and impact</a:t>
            </a:r>
          </a:p>
        </p:txBody>
      </p:sp>
      <p:sp>
        <p:nvSpPr>
          <p:cNvPr id="3" name="TextBox 2">
            <a:extLst>
              <a:ext uri="{FF2B5EF4-FFF2-40B4-BE49-F238E27FC236}">
                <a16:creationId xmlns:a16="http://schemas.microsoft.com/office/drawing/2014/main" id="{503F3769-85BC-4B4D-89E2-DF016BDC5782}"/>
              </a:ext>
            </a:extLst>
          </p:cNvPr>
          <p:cNvSpPr txBox="1"/>
          <p:nvPr/>
        </p:nvSpPr>
        <p:spPr>
          <a:xfrm>
            <a:off x="705309" y="4876804"/>
            <a:ext cx="10781380" cy="461665"/>
          </a:xfrm>
          <a:prstGeom prst="rect">
            <a:avLst/>
          </a:prstGeom>
          <a:noFill/>
        </p:spPr>
        <p:txBody>
          <a:bodyPr wrap="square" rtlCol="0">
            <a:spAutoFit/>
          </a:bodyPr>
          <a:lstStyle/>
          <a:p>
            <a:r>
              <a:rPr lang="en-US" sz="2400" dirty="0">
                <a:solidFill>
                  <a:srgbClr val="7030A0"/>
                </a:solidFill>
              </a:rPr>
              <a:t>Elected officials and candidates pay attention to people and communities that vote. </a:t>
            </a:r>
          </a:p>
        </p:txBody>
      </p:sp>
      <p:pic>
        <p:nvPicPr>
          <p:cNvPr id="1030" name="Picture 6" descr="Image result for map voter turnout">
            <a:extLst>
              <a:ext uri="{FF2B5EF4-FFF2-40B4-BE49-F238E27FC236}">
                <a16:creationId xmlns:a16="http://schemas.microsoft.com/office/drawing/2014/main" id="{F9419E25-9E1A-4D30-90AF-9D9029BDF07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000"/>
          <a:stretch/>
        </p:blipFill>
        <p:spPr bwMode="auto">
          <a:xfrm>
            <a:off x="9273139" y="1789383"/>
            <a:ext cx="2579762" cy="26146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DCBB6A0-E45C-48AD-9538-57C58166AA5B}"/>
              </a:ext>
            </a:extLst>
          </p:cNvPr>
          <p:cNvSpPr txBox="1"/>
          <p:nvPr/>
        </p:nvSpPr>
        <p:spPr>
          <a:xfrm>
            <a:off x="752294" y="5347631"/>
            <a:ext cx="10305751" cy="5539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l" rtl="0" latinLnBrk="1" hangingPunct="0"/>
            <a:r>
              <a:rPr lang="en-US" sz="1000" dirty="0">
                <a:latin typeface="Garamond" panose="02020404030301010803" pitchFamily="18" charset="0"/>
              </a:rPr>
              <a:t>Ballard, Hoyt &amp; </a:t>
            </a:r>
            <a:r>
              <a:rPr lang="en-US" sz="1000" dirty="0" err="1">
                <a:latin typeface="Garamond" panose="02020404030301010803" pitchFamily="18" charset="0"/>
              </a:rPr>
              <a:t>Pachucki</a:t>
            </a:r>
            <a:r>
              <a:rPr lang="en-US" sz="1000" dirty="0">
                <a:latin typeface="Garamond" panose="02020404030301010803" pitchFamily="18" charset="0"/>
              </a:rPr>
              <a:t>, 2018; Center for Information and Research on Civic Learning and Engagement [CIRCLE], 2011; Kansas Health Foundation, Civic Health Index, 2016; </a:t>
            </a:r>
            <a:r>
              <a:rPr lang="en-US" sz="1000" dirty="0" err="1">
                <a:latin typeface="Garamond" panose="02020404030301010803" pitchFamily="18" charset="0"/>
              </a:rPr>
              <a:t>Klar</a:t>
            </a:r>
            <a:r>
              <a:rPr lang="en-US" sz="1000" dirty="0">
                <a:latin typeface="Garamond" panose="02020404030301010803" pitchFamily="18" charset="0"/>
              </a:rPr>
              <a:t> &amp; </a:t>
            </a:r>
            <a:r>
              <a:rPr lang="en-US" sz="1000" dirty="0" err="1">
                <a:latin typeface="Garamond" panose="02020404030301010803" pitchFamily="18" charset="0"/>
              </a:rPr>
              <a:t>Kasser</a:t>
            </a:r>
            <a:r>
              <a:rPr lang="en-US" sz="1000" dirty="0">
                <a:latin typeface="Garamond" panose="02020404030301010803" pitchFamily="18" charset="0"/>
              </a:rPr>
              <a:t>, 2009; </a:t>
            </a:r>
          </a:p>
          <a:p>
            <a:pPr algn="l" rtl="0" latinLnBrk="1" hangingPunct="0"/>
            <a:r>
              <a:rPr lang="en-US" sz="1000" dirty="0" err="1">
                <a:latin typeface="Garamond" panose="02020404030301010803" pitchFamily="18" charset="0"/>
              </a:rPr>
              <a:t>Leighley</a:t>
            </a:r>
            <a:r>
              <a:rPr lang="en-US" sz="1000" dirty="0">
                <a:latin typeface="Garamond" panose="02020404030301010803" pitchFamily="18" charset="0"/>
              </a:rPr>
              <a:t> &amp; </a:t>
            </a:r>
            <a:r>
              <a:rPr lang="en-US" sz="1000" dirty="0" err="1">
                <a:latin typeface="Garamond" panose="02020404030301010803" pitchFamily="18" charset="0"/>
              </a:rPr>
              <a:t>Nagler</a:t>
            </a:r>
            <a:r>
              <a:rPr lang="en-US" sz="1000" dirty="0">
                <a:latin typeface="Garamond" panose="02020404030301010803" pitchFamily="18" charset="0"/>
              </a:rPr>
              <a:t>, 2013; Martin, 2003; Martin &amp; </a:t>
            </a:r>
            <a:r>
              <a:rPr lang="en-US" sz="1000" dirty="0" err="1">
                <a:latin typeface="Garamond" panose="02020404030301010803" pitchFamily="18" charset="0"/>
              </a:rPr>
              <a:t>Claibourn</a:t>
            </a:r>
            <a:r>
              <a:rPr lang="en-US" sz="1000" dirty="0">
                <a:latin typeface="Garamond" panose="02020404030301010803" pitchFamily="18" charset="0"/>
              </a:rPr>
              <a:t>, 2013; National Conference on Citizenship, Civic Health &amp; Unemployment, 2011; Sanders, 2001.</a:t>
            </a:r>
            <a:r>
              <a:rPr lang="en-US" sz="1000" i="1" dirty="0">
                <a:latin typeface="Garamond" panose="02020404030301010803" pitchFamily="18" charset="0"/>
              </a:rPr>
              <a:t> </a:t>
            </a:r>
          </a:p>
          <a:p>
            <a:pPr algn="l" rtl="0" latinLnBrk="1" hangingPunct="0"/>
            <a:r>
              <a:rPr lang="en-US" sz="1000" b="1" dirty="0">
                <a:latin typeface="Garamond" panose="02020404030301010803" pitchFamily="18" charset="0"/>
              </a:rPr>
              <a:t>VotingIsSocialWork.org for citations</a:t>
            </a:r>
            <a:endParaRPr lang="en-US" sz="2400" b="1" dirty="0">
              <a:latin typeface="Garamond" panose="02020404030301010803" pitchFamily="18" charset="0"/>
            </a:endParaRPr>
          </a:p>
        </p:txBody>
      </p:sp>
    </p:spTree>
    <p:extLst>
      <p:ext uri="{BB962C8B-B14F-4D97-AF65-F5344CB8AC3E}">
        <p14:creationId xmlns:p14="http://schemas.microsoft.com/office/powerpoint/2010/main" val="2301240891"/>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767" y="933259"/>
            <a:ext cx="11953300" cy="1362075"/>
          </a:xfrm>
        </p:spPr>
        <p:txBody>
          <a:bodyPr>
            <a:normAutofit/>
          </a:bodyPr>
          <a:lstStyle/>
          <a:p>
            <a:pPr algn="ctr"/>
            <a:r>
              <a:rPr lang="en-US" sz="3200" b="0" cap="none" dirty="0" smtClean="0">
                <a:solidFill>
                  <a:schemeClr val="tx1"/>
                </a:solidFill>
                <a:latin typeface="Gotham"/>
              </a:rPr>
              <a:t>The Role of Clinical Social Workers on Voter Engagement Efforts</a:t>
            </a:r>
            <a:endParaRPr lang="en-US" sz="3200" b="0" cap="none" dirty="0">
              <a:solidFill>
                <a:schemeClr val="tx1"/>
              </a:solidFill>
              <a:latin typeface="Gotham"/>
            </a:endParaRPr>
          </a:p>
        </p:txBody>
      </p:sp>
      <p:sp>
        <p:nvSpPr>
          <p:cNvPr id="3" name="Text Placeholder 2"/>
          <p:cNvSpPr>
            <a:spLocks noGrp="1"/>
          </p:cNvSpPr>
          <p:nvPr>
            <p:ph type="body" idx="1"/>
          </p:nvPr>
        </p:nvSpPr>
        <p:spPr>
          <a:xfrm>
            <a:off x="572876" y="3690651"/>
            <a:ext cx="4874308" cy="2562014"/>
          </a:xfrm>
        </p:spPr>
        <p:txBody>
          <a:bodyPr anchor="t">
            <a:noAutofit/>
          </a:bodyPr>
          <a:lstStyle/>
          <a:p>
            <a:pPr algn="ctr"/>
            <a:r>
              <a:rPr lang="en-US" sz="1400" b="1" dirty="0">
                <a:solidFill>
                  <a:schemeClr val="tx1"/>
                </a:solidFill>
              </a:rPr>
              <a:t>Cheryl Aguilar, LICSW, LCSW-C</a:t>
            </a:r>
            <a:br>
              <a:rPr lang="en-US" sz="1400" b="1" dirty="0">
                <a:solidFill>
                  <a:schemeClr val="tx1"/>
                </a:solidFill>
              </a:rPr>
            </a:br>
            <a:r>
              <a:rPr lang="en-US" sz="1400" b="1" dirty="0">
                <a:solidFill>
                  <a:schemeClr val="tx1"/>
                </a:solidFill>
              </a:rPr>
              <a:t>Founding Director &amp; Therapist</a:t>
            </a:r>
          </a:p>
          <a:p>
            <a:pPr algn="ctr"/>
            <a:r>
              <a:rPr lang="en-US" sz="1400" b="1" dirty="0">
                <a:solidFill>
                  <a:schemeClr val="tx1"/>
                </a:solidFill>
              </a:rPr>
              <a:t>Hope Center for Wellness</a:t>
            </a:r>
            <a:br>
              <a:rPr lang="en-US" sz="1400" b="1" dirty="0">
                <a:solidFill>
                  <a:schemeClr val="tx1"/>
                </a:solidFill>
              </a:rPr>
            </a:br>
            <a:r>
              <a:rPr lang="en-US" sz="1400" b="1" dirty="0">
                <a:solidFill>
                  <a:schemeClr val="tx1"/>
                </a:solidFill>
              </a:rPr>
              <a:t/>
            </a:r>
            <a:br>
              <a:rPr lang="en-US" sz="1400" b="1" dirty="0">
                <a:solidFill>
                  <a:schemeClr val="tx1"/>
                </a:solidFill>
              </a:rPr>
            </a:br>
            <a:r>
              <a:rPr lang="en-US" sz="1400" b="1" dirty="0">
                <a:solidFill>
                  <a:schemeClr val="tx1"/>
                </a:solidFill>
              </a:rPr>
              <a:t>National Association of Social Workers</a:t>
            </a:r>
            <a:br>
              <a:rPr lang="en-US" sz="1400" b="1" dirty="0">
                <a:solidFill>
                  <a:schemeClr val="tx1"/>
                </a:solidFill>
              </a:rPr>
            </a:br>
            <a:r>
              <a:rPr lang="en-US" sz="1400" b="1" dirty="0">
                <a:solidFill>
                  <a:schemeClr val="tx1"/>
                </a:solidFill>
              </a:rPr>
              <a:t>Mental Health Specialty Section Committee Member</a:t>
            </a:r>
          </a:p>
          <a:p>
            <a:pPr algn="ctr"/>
            <a:endParaRPr lang="en-US" sz="1400" b="1" dirty="0">
              <a:solidFill>
                <a:schemeClr val="tx1"/>
              </a:solidFill>
            </a:endParaRPr>
          </a:p>
          <a:p>
            <a:pPr algn="ctr"/>
            <a:r>
              <a:rPr lang="en-US" sz="1400" b="1" dirty="0">
                <a:solidFill>
                  <a:schemeClr val="tx1"/>
                </a:solidFill>
              </a:rPr>
              <a:t>Congressional Research Institute for Social Work Policy</a:t>
            </a:r>
          </a:p>
          <a:p>
            <a:pPr algn="ctr"/>
            <a:r>
              <a:rPr lang="en-US" sz="1400" b="1" dirty="0">
                <a:solidFill>
                  <a:schemeClr val="tx1"/>
                </a:solidFill>
              </a:rPr>
              <a:t>Board Member </a:t>
            </a:r>
            <a:r>
              <a:rPr lang="en-US" sz="1600" b="1" dirty="0">
                <a:solidFill>
                  <a:schemeClr val="tx1"/>
                </a:solidFill>
              </a:rPr>
              <a:t/>
            </a:r>
            <a:br>
              <a:rPr lang="en-US" sz="1600" b="1" dirty="0">
                <a:solidFill>
                  <a:schemeClr val="tx1"/>
                </a:solidFill>
              </a:rPr>
            </a:br>
            <a:endParaRPr lang="en-US" sz="1600" b="1" dirty="0">
              <a:solidFill>
                <a:schemeClr val="tx1"/>
              </a:solidFill>
            </a:endParaRPr>
          </a:p>
        </p:txBody>
      </p:sp>
      <p:sp>
        <p:nvSpPr>
          <p:cNvPr id="4" name="Footer Placeholder 4"/>
          <p:cNvSpPr txBox="1">
            <a:spLocks noChangeArrowheads="1"/>
          </p:cNvSpPr>
          <p:nvPr/>
        </p:nvSpPr>
        <p:spPr bwMode="auto">
          <a:xfrm>
            <a:off x="3830456" y="6430230"/>
            <a:ext cx="440213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031537"/>
                </a:solidFill>
                <a:latin typeface="Helvetica" charset="0"/>
                <a:ea typeface="ＭＳ Ｐゴシック" charset="-128"/>
                <a:cs typeface="Helvetica" charset="0"/>
              </a:defRPr>
            </a:lvl1pPr>
            <a:lvl2pPr marL="742950" indent="-285750">
              <a:spcBef>
                <a:spcPct val="20000"/>
              </a:spcBef>
              <a:buFont typeface="Arial" charset="0"/>
              <a:buChar char="–"/>
              <a:defRPr sz="2800">
                <a:solidFill>
                  <a:srgbClr val="031537"/>
                </a:solidFill>
                <a:latin typeface="Helvetica" charset="0"/>
                <a:ea typeface="Helvetica" charset="0"/>
                <a:cs typeface="Helvetica" charset="0"/>
              </a:defRPr>
            </a:lvl2pPr>
            <a:lvl3pPr marL="1143000" indent="-228600">
              <a:spcBef>
                <a:spcPct val="20000"/>
              </a:spcBef>
              <a:buFont typeface="Arial" charset="0"/>
              <a:buChar char="•"/>
              <a:defRPr sz="2400">
                <a:solidFill>
                  <a:srgbClr val="031537"/>
                </a:solidFill>
                <a:latin typeface="Helvetica" charset="0"/>
                <a:ea typeface="Helvetica" charset="0"/>
                <a:cs typeface="Helvetica" charset="0"/>
              </a:defRPr>
            </a:lvl3pPr>
            <a:lvl4pPr marL="1600200" indent="-228600">
              <a:spcBef>
                <a:spcPct val="20000"/>
              </a:spcBef>
              <a:buFont typeface="Arial" charset="0"/>
              <a:buChar char="–"/>
              <a:defRPr sz="2000">
                <a:solidFill>
                  <a:srgbClr val="031537"/>
                </a:solidFill>
                <a:latin typeface="Helvetica" charset="0"/>
                <a:ea typeface="Helvetica" charset="0"/>
                <a:cs typeface="Helvetica" charset="0"/>
              </a:defRPr>
            </a:lvl4pPr>
            <a:lvl5pPr marL="2057400" indent="-228600">
              <a:spcBef>
                <a:spcPct val="20000"/>
              </a:spcBef>
              <a:buFont typeface="Arial" charset="0"/>
              <a:buChar char="»"/>
              <a:defRPr sz="2000">
                <a:solidFill>
                  <a:srgbClr val="031537"/>
                </a:solidFill>
                <a:latin typeface="Helvetica" charset="0"/>
                <a:ea typeface="Helvetica" charset="0"/>
                <a:cs typeface="Helvetica" charset="0"/>
              </a:defRPr>
            </a:lvl5pPr>
            <a:lvl6pPr marL="2514600" indent="-228600" defTabSz="457200" eaLnBrk="0" fontAlgn="base" hangingPunct="0">
              <a:spcBef>
                <a:spcPct val="20000"/>
              </a:spcBef>
              <a:spcAft>
                <a:spcPct val="0"/>
              </a:spcAft>
              <a:buFont typeface="Arial" charset="0"/>
              <a:buChar char="»"/>
              <a:defRPr sz="2000">
                <a:solidFill>
                  <a:srgbClr val="031537"/>
                </a:solidFill>
                <a:latin typeface="Helvetica" charset="0"/>
                <a:ea typeface="Helvetica" charset="0"/>
                <a:cs typeface="Helvetica" charset="0"/>
              </a:defRPr>
            </a:lvl6pPr>
            <a:lvl7pPr marL="2971800" indent="-228600" defTabSz="457200" eaLnBrk="0" fontAlgn="base" hangingPunct="0">
              <a:spcBef>
                <a:spcPct val="20000"/>
              </a:spcBef>
              <a:spcAft>
                <a:spcPct val="0"/>
              </a:spcAft>
              <a:buFont typeface="Arial" charset="0"/>
              <a:buChar char="»"/>
              <a:defRPr sz="2000">
                <a:solidFill>
                  <a:srgbClr val="031537"/>
                </a:solidFill>
                <a:latin typeface="Helvetica" charset="0"/>
                <a:ea typeface="Helvetica" charset="0"/>
                <a:cs typeface="Helvetica" charset="0"/>
              </a:defRPr>
            </a:lvl7pPr>
            <a:lvl8pPr marL="3429000" indent="-228600" defTabSz="457200" eaLnBrk="0" fontAlgn="base" hangingPunct="0">
              <a:spcBef>
                <a:spcPct val="20000"/>
              </a:spcBef>
              <a:spcAft>
                <a:spcPct val="0"/>
              </a:spcAft>
              <a:buFont typeface="Arial" charset="0"/>
              <a:buChar char="»"/>
              <a:defRPr sz="2000">
                <a:solidFill>
                  <a:srgbClr val="031537"/>
                </a:solidFill>
                <a:latin typeface="Helvetica" charset="0"/>
                <a:ea typeface="Helvetica" charset="0"/>
                <a:cs typeface="Helvetica" charset="0"/>
              </a:defRPr>
            </a:lvl8pPr>
            <a:lvl9pPr marL="3886200" indent="-228600" defTabSz="457200" eaLnBrk="0" fontAlgn="base" hangingPunct="0">
              <a:spcBef>
                <a:spcPct val="20000"/>
              </a:spcBef>
              <a:spcAft>
                <a:spcPct val="0"/>
              </a:spcAft>
              <a:buFont typeface="Arial" charset="0"/>
              <a:buChar char="»"/>
              <a:defRPr sz="2000">
                <a:solidFill>
                  <a:srgbClr val="031537"/>
                </a:solidFill>
                <a:latin typeface="Helvetica" charset="0"/>
                <a:ea typeface="Helvetica" charset="0"/>
                <a:cs typeface="Helvetica" charset="0"/>
              </a:defRPr>
            </a:lvl9pPr>
          </a:lstStyle>
          <a:p>
            <a:pPr marL="0" marR="0" lvl="0" indent="0" algn="ctr" defTabSz="914400" eaLnBrk="1" fontAlgn="auto" latinLnBrk="0" hangingPunct="1">
              <a:lnSpc>
                <a:spcPct val="100000"/>
              </a:lnSpc>
              <a:spcBef>
                <a:spcPct val="0"/>
              </a:spcBef>
              <a:spcAft>
                <a:spcPts val="0"/>
              </a:spcAft>
              <a:buClr>
                <a:srgbClr val="4F81BD"/>
              </a:buClr>
              <a:buSzTx/>
              <a:buFontTx/>
              <a:buNone/>
              <a:tabLst/>
              <a:defRPr/>
            </a:pPr>
            <a:r>
              <a:rPr kumimoji="0" lang="en-US" altLang="x-none" sz="800" b="0" i="0" u="none" strike="noStrike" kern="0" cap="none" spc="0" normalizeH="0" baseline="0" noProof="0">
                <a:ln>
                  <a:noFill/>
                </a:ln>
                <a:solidFill>
                  <a:srgbClr val="000000"/>
                </a:solidFill>
                <a:effectLst/>
                <a:uLnTx/>
                <a:uFillTx/>
                <a:latin typeface="C Helvetica Condensed" charset="0"/>
                <a:ea typeface="C Helvetica Condensed" charset="0"/>
                <a:cs typeface="C Helvetica Condensed" charset="0"/>
                <a:sym typeface="Calibri"/>
              </a:rPr>
              <a:t>©2020 Hope Center for Wellness, LLC All Rights Reserved.</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1116" t="12380" r="14379" b="1843"/>
          <a:stretch/>
        </p:blipFill>
        <p:spPr>
          <a:xfrm>
            <a:off x="2335138" y="2063651"/>
            <a:ext cx="1542363" cy="1538217"/>
          </a:xfrm>
          <a:prstGeom prst="rect">
            <a:avLst/>
          </a:prstGeom>
        </p:spPr>
      </p:pic>
      <p:pic>
        <p:nvPicPr>
          <p:cNvPr id="6" name="Picture 5"/>
          <p:cNvPicPr>
            <a:picLocks noChangeAspect="1"/>
          </p:cNvPicPr>
          <p:nvPr/>
        </p:nvPicPr>
        <p:blipFill>
          <a:blip r:embed="rId4"/>
          <a:stretch>
            <a:fillRect/>
          </a:stretch>
        </p:blipFill>
        <p:spPr>
          <a:xfrm>
            <a:off x="5447184" y="1549628"/>
            <a:ext cx="3887024" cy="5048083"/>
          </a:xfrm>
          <a:prstGeom prst="rect">
            <a:avLst/>
          </a:prstGeom>
        </p:spPr>
      </p:pic>
    </p:spTree>
    <p:extLst>
      <p:ext uri="{BB962C8B-B14F-4D97-AF65-F5344CB8AC3E}">
        <p14:creationId xmlns:p14="http://schemas.microsoft.com/office/powerpoint/2010/main" val="23797831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01"/>
          <p:cNvSpPr txBox="1">
            <a:spLocks/>
          </p:cNvSpPr>
          <p:nvPr/>
        </p:nvSpPr>
        <p:spPr>
          <a:xfrm>
            <a:off x="9180946" y="1564685"/>
            <a:ext cx="2475345" cy="3330587"/>
          </a:xfrm>
          <a:prstGeom prst="rect">
            <a:avLst/>
          </a:prstGeom>
          <a:noFill/>
          <a:ln>
            <a:noFill/>
          </a:ln>
        </p:spPr>
        <p:txBody>
          <a:bodyPr lIns="91425" tIns="45700" rIns="91425" bIns="4570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2"/>
              </a:buClr>
              <a:buSzPct val="25000"/>
            </a:pPr>
            <a:r>
              <a:rPr lang="en-US" sz="2800" dirty="0">
                <a:solidFill>
                  <a:srgbClr val="C00000"/>
                </a:solidFill>
                <a:latin typeface="Gotham"/>
                <a:ea typeface="Cambria"/>
                <a:cs typeface="Arial" panose="020B0604020202020204" pitchFamily="34" charset="0"/>
                <a:sym typeface="Cambria"/>
              </a:rPr>
              <a:t>Voting activities connect to all 9 CSWE core competencies and connect micro and macro practice</a:t>
            </a:r>
          </a:p>
        </p:txBody>
      </p:sp>
      <p:pic>
        <p:nvPicPr>
          <p:cNvPr id="6" name="Picture 5">
            <a:extLst>
              <a:ext uri="{FF2B5EF4-FFF2-40B4-BE49-F238E27FC236}">
                <a16:creationId xmlns:a16="http://schemas.microsoft.com/office/drawing/2014/main" id="{83A7DE52-1B1F-47C2-8815-EB2C1BAC924B}"/>
              </a:ext>
            </a:extLst>
          </p:cNvPr>
          <p:cNvPicPr>
            <a:picLocks noChangeAspect="1"/>
          </p:cNvPicPr>
          <p:nvPr/>
        </p:nvPicPr>
        <p:blipFill>
          <a:blip r:embed="rId3"/>
          <a:stretch>
            <a:fillRect/>
          </a:stretch>
        </p:blipFill>
        <p:spPr>
          <a:xfrm>
            <a:off x="9253552" y="6140424"/>
            <a:ext cx="2581847" cy="636029"/>
          </a:xfrm>
          <a:prstGeom prst="rect">
            <a:avLst/>
          </a:prstGeom>
        </p:spPr>
      </p:pic>
      <p:pic>
        <p:nvPicPr>
          <p:cNvPr id="5" name="Picture 4">
            <a:extLst>
              <a:ext uri="{FF2B5EF4-FFF2-40B4-BE49-F238E27FC236}">
                <a16:creationId xmlns:a16="http://schemas.microsoft.com/office/drawing/2014/main" id="{339D0BE1-FFAE-413E-A246-423D2D91E677}"/>
              </a:ext>
            </a:extLst>
          </p:cNvPr>
          <p:cNvPicPr>
            <a:picLocks noChangeAspect="1"/>
          </p:cNvPicPr>
          <p:nvPr/>
        </p:nvPicPr>
        <p:blipFill>
          <a:blip r:embed="rId4"/>
          <a:stretch>
            <a:fillRect/>
          </a:stretch>
        </p:blipFill>
        <p:spPr>
          <a:xfrm>
            <a:off x="323273" y="915536"/>
            <a:ext cx="8611898" cy="5026927"/>
          </a:xfrm>
          <a:prstGeom prst="rect">
            <a:avLst/>
          </a:prstGeom>
        </p:spPr>
      </p:pic>
    </p:spTree>
    <p:extLst>
      <p:ext uri="{BB962C8B-B14F-4D97-AF65-F5344CB8AC3E}">
        <p14:creationId xmlns:p14="http://schemas.microsoft.com/office/powerpoint/2010/main" val="1275517090"/>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7607" y="994993"/>
            <a:ext cx="6799943" cy="886523"/>
          </a:xfrm>
        </p:spPr>
        <p:txBody>
          <a:bodyPr>
            <a:noAutofit/>
          </a:bodyPr>
          <a:lstStyle/>
          <a:p>
            <a:pPr algn="l"/>
            <a:r>
              <a:rPr lang="en-US" sz="3200" b="0" cap="none" dirty="0">
                <a:solidFill>
                  <a:srgbClr val="C00000"/>
                </a:solidFill>
                <a:latin typeface="Gotham"/>
                <a:ea typeface="Times New Roman" charset="0"/>
                <a:cs typeface="Arial" panose="020B0604020202020204" pitchFamily="34" charset="0"/>
              </a:rPr>
              <a:t>Why don’t more </a:t>
            </a:r>
            <a:r>
              <a:rPr lang="en-US" sz="3200" b="0" cap="none" dirty="0" smtClean="0">
                <a:solidFill>
                  <a:srgbClr val="C00000"/>
                </a:solidFill>
                <a:latin typeface="Gotham"/>
                <a:ea typeface="Times New Roman" charset="0"/>
                <a:cs typeface="Arial" panose="020B0604020202020204" pitchFamily="34" charset="0"/>
              </a:rPr>
              <a:t>social workers and agencies support </a:t>
            </a:r>
            <a:r>
              <a:rPr lang="en-US" sz="3200" b="0" cap="none" dirty="0" smtClean="0">
                <a:solidFill>
                  <a:srgbClr val="C00000"/>
                </a:solidFill>
                <a:latin typeface="Gotham"/>
                <a:ea typeface="Times New Roman" charset="0"/>
                <a:cs typeface="Arial" panose="020B0604020202020204" pitchFamily="34" charset="0"/>
              </a:rPr>
              <a:t>civic engagement and voting? </a:t>
            </a:r>
            <a:endParaRPr lang="en-US" sz="3200" b="0" cap="none" dirty="0">
              <a:solidFill>
                <a:srgbClr val="C00000"/>
              </a:solidFill>
              <a:latin typeface="Gotham"/>
              <a:ea typeface="Times New Roman" charset="0"/>
              <a:cs typeface="Arial" panose="020B0604020202020204" pitchFamily="34" charset="0"/>
            </a:endParaRPr>
          </a:p>
        </p:txBody>
      </p:sp>
      <p:sp>
        <p:nvSpPr>
          <p:cNvPr id="6" name="TextBox 5"/>
          <p:cNvSpPr txBox="1"/>
          <p:nvPr/>
        </p:nvSpPr>
        <p:spPr>
          <a:xfrm>
            <a:off x="793975" y="2677084"/>
            <a:ext cx="6273575" cy="3508653"/>
          </a:xfrm>
          <a:prstGeom prst="rect">
            <a:avLst/>
          </a:prstGeom>
          <a:noFill/>
        </p:spPr>
        <p:txBody>
          <a:bodyPr wrap="square" rtlCol="0">
            <a:spAutoFit/>
          </a:bodyPr>
          <a:lstStyle/>
          <a:p>
            <a:pPr marL="514350" indent="-514350">
              <a:buClr>
                <a:schemeClr val="tx1"/>
              </a:buClr>
              <a:buFont typeface="Arial" panose="020B0604020202020204" pitchFamily="34" charset="0"/>
              <a:buChar char="•"/>
            </a:pPr>
            <a:r>
              <a:rPr lang="en-US" sz="2200" dirty="0">
                <a:latin typeface="Garamond" panose="02020404030301010803" pitchFamily="18" charset="0"/>
                <a:ea typeface="Times New Roman" charset="0"/>
                <a:cs typeface="Times New Roman" charset="0"/>
              </a:rPr>
              <a:t>Concerns about partisanship, violating rules and/or funding loss</a:t>
            </a:r>
          </a:p>
          <a:p>
            <a:pPr marL="514350" indent="-514350">
              <a:buClr>
                <a:schemeClr val="tx1"/>
              </a:buClr>
              <a:buFont typeface="Arial" panose="020B0604020202020204" pitchFamily="34" charset="0"/>
              <a:buChar char="•"/>
            </a:pPr>
            <a:r>
              <a:rPr lang="en-US" sz="2200" dirty="0">
                <a:latin typeface="Garamond" panose="02020404030301010803" pitchFamily="18" charset="0"/>
                <a:ea typeface="Times New Roman" charset="0"/>
                <a:cs typeface="Times New Roman" charset="0"/>
              </a:rPr>
              <a:t>Too busy</a:t>
            </a:r>
          </a:p>
          <a:p>
            <a:pPr marL="514350" indent="-514350">
              <a:buClr>
                <a:schemeClr val="tx1"/>
              </a:buClr>
              <a:buFont typeface="Arial" panose="020B0604020202020204" pitchFamily="34" charset="0"/>
              <a:buChar char="•"/>
            </a:pPr>
            <a:r>
              <a:rPr lang="en-US" sz="2200" dirty="0">
                <a:latin typeface="Garamond" panose="02020404030301010803" pitchFamily="18" charset="0"/>
                <a:ea typeface="Times New Roman" charset="0"/>
                <a:cs typeface="Times New Roman" charset="0"/>
              </a:rPr>
              <a:t>Discomfort with politics</a:t>
            </a:r>
          </a:p>
          <a:p>
            <a:pPr marL="514350" indent="-514350">
              <a:buClr>
                <a:schemeClr val="tx1"/>
              </a:buClr>
              <a:buFont typeface="Arial" panose="020B0604020202020204" pitchFamily="34" charset="0"/>
              <a:buChar char="•"/>
            </a:pPr>
            <a:r>
              <a:rPr lang="en-US" sz="2200" dirty="0">
                <a:latin typeface="Garamond" panose="02020404030301010803" pitchFamily="18" charset="0"/>
                <a:ea typeface="Times New Roman" charset="0"/>
                <a:cs typeface="Times New Roman" charset="0"/>
              </a:rPr>
              <a:t>Lack of training</a:t>
            </a:r>
          </a:p>
          <a:p>
            <a:pPr marL="514350" indent="-514350">
              <a:buClr>
                <a:schemeClr val="tx1"/>
              </a:buClr>
              <a:buFont typeface="Arial" panose="020B0604020202020204" pitchFamily="34" charset="0"/>
              <a:buChar char="•"/>
            </a:pPr>
            <a:r>
              <a:rPr lang="en-US" sz="2200" dirty="0">
                <a:latin typeface="Garamond" panose="02020404030301010803" pitchFamily="18" charset="0"/>
                <a:ea typeface="Times New Roman" charset="0"/>
                <a:cs typeface="Times New Roman" charset="0"/>
              </a:rPr>
              <a:t>Don’t see voting as form of empowerment</a:t>
            </a:r>
          </a:p>
          <a:p>
            <a:pPr marL="514350" indent="-514350">
              <a:buClr>
                <a:schemeClr val="tx1"/>
              </a:buClr>
              <a:buFont typeface="Arial" panose="020B0604020202020204" pitchFamily="34" charset="0"/>
              <a:buChar char="•"/>
            </a:pPr>
            <a:r>
              <a:rPr lang="en-US" sz="2200" dirty="0">
                <a:latin typeface="Garamond" panose="02020404030301010803" pitchFamily="18" charset="0"/>
                <a:ea typeface="Times New Roman" charset="0"/>
                <a:cs typeface="Times New Roman" charset="0"/>
              </a:rPr>
              <a:t>Don’t know that it’s legal (and in some cases required by law)</a:t>
            </a:r>
            <a:endParaRPr lang="en-US" sz="3200" dirty="0">
              <a:latin typeface="Times New Roman" charset="0"/>
              <a:ea typeface="Times New Roman" charset="0"/>
              <a:cs typeface="Times New Roman" charset="0"/>
            </a:endParaRPr>
          </a:p>
          <a:p>
            <a:pPr>
              <a:buClr>
                <a:schemeClr val="tx1"/>
              </a:buClr>
            </a:pPr>
            <a:endParaRPr lang="en-US" sz="3200" dirty="0">
              <a:latin typeface="Times New Roman" charset="0"/>
              <a:ea typeface="Times New Roman" charset="0"/>
              <a:cs typeface="Times New Roman" charset="0"/>
            </a:endParaRPr>
          </a:p>
          <a:p>
            <a:pPr marL="285750" indent="-285750">
              <a:buClr>
                <a:srgbClr val="FF0000"/>
              </a:buClr>
              <a:buFont typeface="Arial" panose="020B0604020202020204" pitchFamily="34" charset="0"/>
              <a:buChar char="•"/>
            </a:pPr>
            <a:endParaRPr lang="en-US" sz="1400" dirty="0">
              <a:latin typeface="Times New Roman" charset="0"/>
              <a:ea typeface="Times New Roman" charset="0"/>
              <a:cs typeface="Times New Roman" charset="0"/>
            </a:endParaRPr>
          </a:p>
        </p:txBody>
      </p:sp>
      <p:sp>
        <p:nvSpPr>
          <p:cNvPr id="4" name="TextBox 3"/>
          <p:cNvSpPr txBox="1"/>
          <p:nvPr/>
        </p:nvSpPr>
        <p:spPr>
          <a:xfrm rot="21299275">
            <a:off x="8989041" y="4917442"/>
            <a:ext cx="950495" cy="461665"/>
          </a:xfrm>
          <a:prstGeom prst="rect">
            <a:avLst/>
          </a:prstGeom>
          <a:noFill/>
        </p:spPr>
        <p:txBody>
          <a:bodyPr wrap="square" rtlCol="0">
            <a:spAutoFit/>
          </a:bodyPr>
          <a:lstStyle/>
          <a:p>
            <a:r>
              <a:rPr lang="en-US" sz="2400" b="1" dirty="0">
                <a:solidFill>
                  <a:srgbClr val="FFFFFF"/>
                </a:solidFill>
              </a:rPr>
              <a:t>Vote</a:t>
            </a:r>
          </a:p>
        </p:txBody>
      </p:sp>
      <p:pic>
        <p:nvPicPr>
          <p:cNvPr id="2050" name="Picture 2" descr="Why Nonprofits? - Nonprofit Vote">
            <a:extLst>
              <a:ext uri="{FF2B5EF4-FFF2-40B4-BE49-F238E27FC236}">
                <a16:creationId xmlns:a16="http://schemas.microsoft.com/office/drawing/2014/main" id="{FB415C07-06D4-4E0E-8C37-B8FE969430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9047" y="1248914"/>
            <a:ext cx="3390900" cy="4461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7722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525238" y="1609084"/>
            <a:ext cx="2812686" cy="36398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2"/>
          <p:cNvSpPr txBox="1">
            <a:spLocks noChangeArrowheads="1"/>
          </p:cNvSpPr>
          <p:nvPr/>
        </p:nvSpPr>
        <p:spPr>
          <a:xfrm>
            <a:off x="286327" y="900774"/>
            <a:ext cx="10883949" cy="1004227"/>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rgbClr val="C00000"/>
                </a:solidFill>
                <a:latin typeface="Gotham"/>
                <a:ea typeface="Times New Roman" charset="0"/>
                <a:cs typeface="Arial" panose="020B0604020202020204" pitchFamily="34" charset="0"/>
              </a:rPr>
              <a:t>Nonpartisan voter engagement is </a:t>
            </a:r>
            <a:r>
              <a:rPr lang="en-US" sz="2800" u="sng" dirty="0">
                <a:solidFill>
                  <a:srgbClr val="C00000"/>
                </a:solidFill>
                <a:latin typeface="Gotham"/>
                <a:ea typeface="Times New Roman" charset="0"/>
                <a:cs typeface="Arial" panose="020B0604020202020204" pitchFamily="34" charset="0"/>
              </a:rPr>
              <a:t>legal</a:t>
            </a:r>
            <a:r>
              <a:rPr lang="en-US" sz="2800" dirty="0">
                <a:solidFill>
                  <a:srgbClr val="C00000"/>
                </a:solidFill>
                <a:latin typeface="Gotham"/>
                <a:ea typeface="Times New Roman" charset="0"/>
                <a:cs typeface="Arial" panose="020B0604020202020204" pitchFamily="34" charset="0"/>
              </a:rPr>
              <a:t>, </a:t>
            </a:r>
            <a:r>
              <a:rPr lang="en-US" sz="2800" u="sng" dirty="0">
                <a:solidFill>
                  <a:srgbClr val="C00000"/>
                </a:solidFill>
                <a:latin typeface="Gotham"/>
                <a:ea typeface="Times New Roman" charset="0"/>
                <a:cs typeface="Arial" panose="020B0604020202020204" pitchFamily="34" charset="0"/>
              </a:rPr>
              <a:t>ethical</a:t>
            </a:r>
            <a:r>
              <a:rPr lang="en-US" sz="2800" dirty="0">
                <a:solidFill>
                  <a:srgbClr val="C00000"/>
                </a:solidFill>
                <a:latin typeface="Gotham"/>
                <a:ea typeface="Times New Roman" charset="0"/>
                <a:cs typeface="Arial" panose="020B0604020202020204" pitchFamily="34" charset="0"/>
              </a:rPr>
              <a:t> and </a:t>
            </a:r>
            <a:r>
              <a:rPr lang="en-US" sz="2800" u="sng" dirty="0">
                <a:solidFill>
                  <a:srgbClr val="C00000"/>
                </a:solidFill>
                <a:latin typeface="Gotham"/>
                <a:ea typeface="Times New Roman" charset="0"/>
                <a:cs typeface="Arial" panose="020B0604020202020204" pitchFamily="34" charset="0"/>
              </a:rPr>
              <a:t>professional</a:t>
            </a:r>
            <a:r>
              <a:rPr lang="en-US" sz="2800" dirty="0">
                <a:solidFill>
                  <a:srgbClr val="C00000"/>
                </a:solidFill>
                <a:latin typeface="Gotham"/>
                <a:ea typeface="Times New Roman" charset="0"/>
                <a:cs typeface="Arial" panose="020B0604020202020204" pitchFamily="34" charset="0"/>
              </a:rPr>
              <a:t> and in some cases, mandated by law.</a:t>
            </a:r>
            <a:endParaRPr lang="en-US" sz="2800" u="sng" dirty="0">
              <a:solidFill>
                <a:srgbClr val="C00000"/>
              </a:solidFill>
              <a:latin typeface="Gotham"/>
              <a:ea typeface="Times New Roman" charset="0"/>
              <a:cs typeface="Arial" panose="020B0604020202020204" pitchFamily="34" charset="0"/>
            </a:endParaRPr>
          </a:p>
        </p:txBody>
      </p:sp>
      <p:sp>
        <p:nvSpPr>
          <p:cNvPr id="5" name="Rectangle 3"/>
          <p:cNvSpPr txBox="1">
            <a:spLocks noChangeArrowheads="1"/>
          </p:cNvSpPr>
          <p:nvPr/>
        </p:nvSpPr>
        <p:spPr>
          <a:xfrm>
            <a:off x="752516" y="2004779"/>
            <a:ext cx="6974250" cy="4595964"/>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ct val="0"/>
              </a:spcBef>
              <a:spcAft>
                <a:spcPct val="20000"/>
              </a:spcAft>
              <a:buClr>
                <a:srgbClr val="A62E36"/>
              </a:buClr>
              <a:buNone/>
            </a:pPr>
            <a:r>
              <a:rPr lang="en-US" sz="2200" dirty="0">
                <a:latin typeface="Garamond" panose="02020404030301010803" pitchFamily="18" charset="0"/>
                <a:ea typeface="Times New Roman" charset="0"/>
                <a:cs typeface="Times New Roman" charset="0"/>
              </a:rPr>
              <a:t>Nonprofits may conduct nonpartisan voter engagement activities designed to educate the public and help them participate in elections</a:t>
            </a:r>
          </a:p>
          <a:p>
            <a:pPr marL="0" indent="0">
              <a:spcBef>
                <a:spcPts val="600"/>
              </a:spcBef>
              <a:spcAft>
                <a:spcPct val="20000"/>
              </a:spcAft>
              <a:buClr>
                <a:srgbClr val="A62E36"/>
              </a:buClr>
              <a:buNone/>
            </a:pPr>
            <a:r>
              <a:rPr lang="en-US" sz="2200" u="sng" dirty="0">
                <a:latin typeface="Garamond" panose="02020404030301010803" pitchFamily="18" charset="0"/>
                <a:ea typeface="Times New Roman" charset="0"/>
                <a:cs typeface="Times New Roman" charset="0"/>
              </a:rPr>
              <a:t>A 501(c)(3) MAY NOT:</a:t>
            </a:r>
          </a:p>
          <a:p>
            <a:pPr lvl="1" indent="-342900">
              <a:lnSpc>
                <a:spcPct val="90000"/>
              </a:lnSpc>
              <a:spcBef>
                <a:spcPct val="0"/>
              </a:spcBef>
              <a:spcAft>
                <a:spcPct val="20000"/>
              </a:spcAft>
              <a:buClrTx/>
              <a:buFontTx/>
              <a:buChar char="•"/>
            </a:pPr>
            <a:r>
              <a:rPr lang="en-US" sz="2200" dirty="0">
                <a:latin typeface="Garamond" panose="02020404030301010803" pitchFamily="18" charset="0"/>
                <a:ea typeface="Times New Roman" charset="0"/>
                <a:cs typeface="Times New Roman" charset="0"/>
              </a:rPr>
              <a:t>Make an endorsement</a:t>
            </a:r>
          </a:p>
          <a:p>
            <a:pPr lvl="1" indent="-342900">
              <a:lnSpc>
                <a:spcPct val="90000"/>
              </a:lnSpc>
              <a:spcBef>
                <a:spcPct val="0"/>
              </a:spcBef>
              <a:spcAft>
                <a:spcPct val="20000"/>
              </a:spcAft>
              <a:buClrTx/>
              <a:buFontTx/>
              <a:buChar char="•"/>
            </a:pPr>
            <a:r>
              <a:rPr lang="en-US" sz="2200" dirty="0">
                <a:latin typeface="Garamond" panose="02020404030301010803" pitchFamily="18" charset="0"/>
                <a:ea typeface="Times New Roman" charset="0"/>
                <a:cs typeface="Times New Roman" charset="0"/>
              </a:rPr>
              <a:t>Donate money or resources</a:t>
            </a:r>
          </a:p>
          <a:p>
            <a:pPr lvl="1" indent="-342900">
              <a:lnSpc>
                <a:spcPct val="90000"/>
              </a:lnSpc>
              <a:spcBef>
                <a:spcPct val="0"/>
              </a:spcBef>
              <a:spcAft>
                <a:spcPct val="20000"/>
              </a:spcAft>
              <a:buClrTx/>
              <a:buFontTx/>
              <a:buChar char="•"/>
            </a:pPr>
            <a:r>
              <a:rPr lang="en-US" sz="2200" dirty="0">
                <a:latin typeface="Garamond" panose="02020404030301010803" pitchFamily="18" charset="0"/>
                <a:ea typeface="Times New Roman" charset="0"/>
                <a:cs typeface="Times New Roman" charset="0"/>
              </a:rPr>
              <a:t>Rate/rank candidates on their positions</a:t>
            </a:r>
          </a:p>
          <a:p>
            <a:pPr marL="55563" lvl="1" indent="0">
              <a:lnSpc>
                <a:spcPct val="90000"/>
              </a:lnSpc>
              <a:spcBef>
                <a:spcPct val="0"/>
              </a:spcBef>
              <a:spcAft>
                <a:spcPct val="20000"/>
              </a:spcAft>
              <a:buClr>
                <a:srgbClr val="A62E36"/>
              </a:buClr>
              <a:buNone/>
            </a:pPr>
            <a:r>
              <a:rPr lang="en-US" sz="2200" i="1" dirty="0">
                <a:latin typeface="Garamond" panose="02020404030301010803" pitchFamily="18" charset="0"/>
                <a:ea typeface="Times New Roman" charset="0"/>
                <a:cs typeface="Times New Roman" charset="0"/>
              </a:rPr>
              <a:t>Organizations who sign people up for federal benefits may be required by law to provide voter registration opportunity (see 1993 Voter Registration Act). </a:t>
            </a:r>
          </a:p>
        </p:txBody>
      </p:sp>
      <p:pic>
        <p:nvPicPr>
          <p:cNvPr id="7" name="Picture 6">
            <a:extLst>
              <a:ext uri="{FF2B5EF4-FFF2-40B4-BE49-F238E27FC236}">
                <a16:creationId xmlns:a16="http://schemas.microsoft.com/office/drawing/2014/main" id="{2B1DC3C0-0506-472C-821C-37F5A8A7C269}"/>
              </a:ext>
            </a:extLst>
          </p:cNvPr>
          <p:cNvPicPr>
            <a:picLocks noChangeAspect="1"/>
          </p:cNvPicPr>
          <p:nvPr/>
        </p:nvPicPr>
        <p:blipFill>
          <a:blip r:embed="rId4"/>
          <a:stretch>
            <a:fillRect/>
          </a:stretch>
        </p:blipFill>
        <p:spPr>
          <a:xfrm>
            <a:off x="9030249" y="6188832"/>
            <a:ext cx="2581847" cy="636029"/>
          </a:xfrm>
          <a:prstGeom prst="rect">
            <a:avLst/>
          </a:prstGeom>
        </p:spPr>
      </p:pic>
    </p:spTree>
    <p:extLst>
      <p:ext uri="{BB962C8B-B14F-4D97-AF65-F5344CB8AC3E}">
        <p14:creationId xmlns:p14="http://schemas.microsoft.com/office/powerpoint/2010/main" val="65238113"/>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idx="4294967295"/>
          </p:nvPr>
        </p:nvSpPr>
        <p:spPr>
          <a:xfrm>
            <a:off x="252643" y="891471"/>
            <a:ext cx="6916252" cy="1057275"/>
          </a:xfrm>
          <a:noFill/>
        </p:spPr>
        <p:txBody>
          <a:bodyPr>
            <a:normAutofit fontScale="90000"/>
          </a:bodyPr>
          <a:lstStyle/>
          <a:p>
            <a:pPr algn="l"/>
            <a:r>
              <a:rPr lang="en-US" sz="2800" b="0" cap="none" dirty="0" smtClean="0">
                <a:solidFill>
                  <a:srgbClr val="C00000"/>
                </a:solidFill>
                <a:latin typeface="Gotham"/>
                <a:ea typeface="Times New Roman" charset="0"/>
                <a:cs typeface="Times New Roman" charset="0"/>
              </a:rPr>
              <a:t>Democracy in ACTION: </a:t>
            </a:r>
            <a:br>
              <a:rPr lang="en-US" sz="2800" b="0" cap="none" dirty="0" smtClean="0">
                <a:solidFill>
                  <a:srgbClr val="C00000"/>
                </a:solidFill>
                <a:latin typeface="Gotham"/>
                <a:ea typeface="Times New Roman" charset="0"/>
                <a:cs typeface="Times New Roman" charset="0"/>
              </a:rPr>
            </a:br>
            <a:r>
              <a:rPr lang="en-US" sz="2800" b="0" cap="none" dirty="0" smtClean="0">
                <a:solidFill>
                  <a:srgbClr val="C00000"/>
                </a:solidFill>
                <a:latin typeface="Gotham"/>
                <a:ea typeface="Times New Roman" charset="0"/>
                <a:cs typeface="Times New Roman" charset="0"/>
              </a:rPr>
              <a:t>1</a:t>
            </a:r>
            <a:r>
              <a:rPr lang="en-US" sz="2800" b="0" cap="none" dirty="0" smtClean="0">
                <a:solidFill>
                  <a:srgbClr val="C00000"/>
                </a:solidFill>
                <a:latin typeface="Gotham"/>
                <a:ea typeface="Times New Roman" charset="0"/>
                <a:cs typeface="Times New Roman" charset="0"/>
              </a:rPr>
              <a:t>) </a:t>
            </a:r>
            <a:r>
              <a:rPr lang="en-US" sz="2800" b="0" cap="none" dirty="0">
                <a:solidFill>
                  <a:srgbClr val="C00000"/>
                </a:solidFill>
                <a:latin typeface="Gotham"/>
                <a:ea typeface="Times New Roman" charset="0"/>
                <a:cs typeface="Times New Roman" charset="0"/>
              </a:rPr>
              <a:t>Encourage people to respond to the census</a:t>
            </a:r>
          </a:p>
        </p:txBody>
      </p:sp>
      <p:pic>
        <p:nvPicPr>
          <p:cNvPr id="4" name="Picture 3">
            <a:extLst>
              <a:ext uri="{FF2B5EF4-FFF2-40B4-BE49-F238E27FC236}">
                <a16:creationId xmlns:a16="http://schemas.microsoft.com/office/drawing/2014/main" id="{7CAA985A-B89D-495A-904A-2EF2367F8202}"/>
              </a:ext>
            </a:extLst>
          </p:cNvPr>
          <p:cNvPicPr>
            <a:picLocks noChangeAspect="1"/>
          </p:cNvPicPr>
          <p:nvPr/>
        </p:nvPicPr>
        <p:blipFill>
          <a:blip r:embed="rId3"/>
          <a:stretch>
            <a:fillRect/>
          </a:stretch>
        </p:blipFill>
        <p:spPr>
          <a:xfrm>
            <a:off x="9022643" y="6128391"/>
            <a:ext cx="2581847" cy="636029"/>
          </a:xfrm>
          <a:prstGeom prst="rect">
            <a:avLst/>
          </a:prstGeom>
        </p:spPr>
      </p:pic>
      <p:pic>
        <p:nvPicPr>
          <p:cNvPr id="10" name="Picture 9">
            <a:extLst>
              <a:ext uri="{FF2B5EF4-FFF2-40B4-BE49-F238E27FC236}">
                <a16:creationId xmlns:a16="http://schemas.microsoft.com/office/drawing/2014/main" id="{BF09DFB5-8179-4445-B1D8-BD56BDA9606B}"/>
              </a:ext>
            </a:extLst>
          </p:cNvPr>
          <p:cNvPicPr>
            <a:picLocks noChangeAspect="1"/>
          </p:cNvPicPr>
          <p:nvPr/>
        </p:nvPicPr>
        <p:blipFill>
          <a:blip r:embed="rId4"/>
          <a:stretch>
            <a:fillRect/>
          </a:stretch>
        </p:blipFill>
        <p:spPr>
          <a:xfrm>
            <a:off x="5764698" y="1948746"/>
            <a:ext cx="3105210" cy="3756423"/>
          </a:xfrm>
          <a:prstGeom prst="rect">
            <a:avLst/>
          </a:prstGeom>
        </p:spPr>
      </p:pic>
      <p:sp>
        <p:nvSpPr>
          <p:cNvPr id="5" name="Rounded Rectangular Callout 4"/>
          <p:cNvSpPr/>
          <p:nvPr/>
        </p:nvSpPr>
        <p:spPr>
          <a:xfrm>
            <a:off x="757084" y="1948746"/>
            <a:ext cx="4090219" cy="3915963"/>
          </a:xfrm>
          <a:prstGeom prst="wedgeRoundRectCallout">
            <a:avLst/>
          </a:prstGeom>
          <a:solidFill>
            <a:srgbClr val="FFFFFF"/>
          </a:solidFill>
          <a:ln w="25400" cap="flat">
            <a:solidFill>
              <a:srgbClr val="4F81BD"/>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rtl="0">
              <a:spcBef>
                <a:spcPts val="0"/>
              </a:spcBef>
              <a:spcAft>
                <a:spcPts val="0"/>
              </a:spcAft>
            </a:pPr>
            <a:r>
              <a:rPr lang="en-US" sz="1600" i="1" dirty="0">
                <a:solidFill>
                  <a:srgbClr val="174E86"/>
                </a:solidFill>
                <a:latin typeface="Arial" panose="020B0604020202020204" pitchFamily="34" charset="0"/>
              </a:rPr>
              <a:t>Checking to make sure you are counted in the 2020 census. The census takes only 10 minutes to complete and ensures our community gets the funding, investment, and political power it deserves. </a:t>
            </a:r>
            <a:endParaRPr lang="en-US" sz="1600" dirty="0"/>
          </a:p>
          <a:p>
            <a:pPr rtl="0">
              <a:spcBef>
                <a:spcPts val="0"/>
              </a:spcBef>
              <a:spcAft>
                <a:spcPts val="0"/>
              </a:spcAft>
            </a:pPr>
            <a:r>
              <a:rPr lang="en-US" sz="1600" dirty="0"/>
              <a:t/>
            </a:r>
            <a:br>
              <a:rPr lang="en-US" sz="1600" dirty="0"/>
            </a:br>
            <a:r>
              <a:rPr lang="en-US" sz="1600" i="1" dirty="0">
                <a:solidFill>
                  <a:srgbClr val="174E86"/>
                </a:solidFill>
                <a:latin typeface="Arial" panose="020B0604020202020204" pitchFamily="34" charset="0"/>
              </a:rPr>
              <a:t>There are three ways to participate:</a:t>
            </a:r>
            <a:endParaRPr lang="en-US" sz="1600" dirty="0"/>
          </a:p>
          <a:p>
            <a:pPr marL="381000" rtl="0" fontAlgn="base">
              <a:spcBef>
                <a:spcPts val="0"/>
              </a:spcBef>
              <a:spcAft>
                <a:spcPts val="0"/>
              </a:spcAft>
              <a:buFont typeface="+mj-lt"/>
              <a:buAutoNum type="arabicPeriod"/>
            </a:pPr>
            <a:r>
              <a:rPr lang="en-US" sz="1600" i="1" dirty="0">
                <a:solidFill>
                  <a:srgbClr val="174E86"/>
                </a:solidFill>
                <a:latin typeface="Arial" panose="020B0604020202020204" pitchFamily="34" charset="0"/>
              </a:rPr>
              <a:t>Go to</a:t>
            </a:r>
            <a:r>
              <a:rPr lang="en-US" sz="1600" i="1" dirty="0">
                <a:solidFill>
                  <a:srgbClr val="174E86"/>
                </a:solidFill>
                <a:latin typeface="Arial" panose="020B0604020202020204" pitchFamily="34" charset="0"/>
                <a:hlinkClick r:id="rId5"/>
              </a:rPr>
              <a:t> my2020census.gov</a:t>
            </a:r>
            <a:r>
              <a:rPr lang="en-US" sz="1600" i="1" dirty="0">
                <a:solidFill>
                  <a:srgbClr val="174E86"/>
                </a:solidFill>
                <a:latin typeface="Arial" panose="020B0604020202020204" pitchFamily="34" charset="0"/>
              </a:rPr>
              <a:t> to respond online</a:t>
            </a:r>
            <a:endParaRPr lang="en-US" sz="1600" dirty="0">
              <a:solidFill>
                <a:srgbClr val="174E86"/>
              </a:solidFill>
              <a:latin typeface="Arial" panose="020B0604020202020204" pitchFamily="34" charset="0"/>
            </a:endParaRPr>
          </a:p>
          <a:p>
            <a:pPr marL="381000" rtl="0" fontAlgn="base">
              <a:spcBef>
                <a:spcPts val="0"/>
              </a:spcBef>
              <a:spcAft>
                <a:spcPts val="0"/>
              </a:spcAft>
              <a:buFont typeface="+mj-lt"/>
              <a:buAutoNum type="arabicPeriod"/>
            </a:pPr>
            <a:r>
              <a:rPr lang="en-US" sz="1600" i="1" dirty="0">
                <a:solidFill>
                  <a:srgbClr val="174E86"/>
                </a:solidFill>
                <a:latin typeface="Arial" panose="020B0604020202020204" pitchFamily="34" charset="0"/>
              </a:rPr>
              <a:t>Call </a:t>
            </a:r>
            <a:r>
              <a:rPr lang="en-US" sz="1600" b="1" i="1" dirty="0">
                <a:solidFill>
                  <a:srgbClr val="174E86"/>
                </a:solidFill>
                <a:latin typeface="Arial" panose="020B0604020202020204" pitchFamily="34" charset="0"/>
              </a:rPr>
              <a:t>844-330-2020 (English)</a:t>
            </a:r>
            <a:r>
              <a:rPr lang="en-US" sz="1600" i="1" dirty="0">
                <a:solidFill>
                  <a:srgbClr val="174E86"/>
                </a:solidFill>
                <a:latin typeface="Arial" panose="020B0604020202020204" pitchFamily="34" charset="0"/>
              </a:rPr>
              <a:t> or</a:t>
            </a:r>
            <a:r>
              <a:rPr lang="en-US" sz="1600" b="1" i="1" dirty="0">
                <a:solidFill>
                  <a:srgbClr val="174E86"/>
                </a:solidFill>
                <a:latin typeface="Arial" panose="020B0604020202020204" pitchFamily="34" charset="0"/>
              </a:rPr>
              <a:t> 844-468-2020 (Spanish) </a:t>
            </a:r>
            <a:endParaRPr lang="en-US" sz="1600" dirty="0">
              <a:solidFill>
                <a:srgbClr val="174E86"/>
              </a:solidFill>
              <a:latin typeface="Arial" panose="020B0604020202020204" pitchFamily="34" charset="0"/>
            </a:endParaRPr>
          </a:p>
          <a:p>
            <a:pPr marL="381000" rtl="0" fontAlgn="base">
              <a:spcBef>
                <a:spcPts val="0"/>
              </a:spcBef>
              <a:spcAft>
                <a:spcPts val="0"/>
              </a:spcAft>
              <a:buFont typeface="+mj-lt"/>
              <a:buAutoNum type="arabicPeriod"/>
            </a:pPr>
            <a:r>
              <a:rPr lang="en-US" sz="1600" i="1" dirty="0">
                <a:solidFill>
                  <a:srgbClr val="174E86"/>
                </a:solidFill>
                <a:latin typeface="Arial" panose="020B0604020202020204" pitchFamily="34" charset="0"/>
              </a:rPr>
              <a:t>Send in the form mailed to your home"</a:t>
            </a:r>
            <a:endParaRPr lang="en-US" sz="1600" dirty="0">
              <a:solidFill>
                <a:srgbClr val="174E86"/>
              </a:solidFill>
              <a:latin typeface="Arial" panose="020B0604020202020204" pitchFamily="34" charset="0"/>
            </a:endParaRPr>
          </a:p>
        </p:txBody>
      </p:sp>
      <p:pic>
        <p:nvPicPr>
          <p:cNvPr id="5124" name="Picture 4" descr="https://lh3.googleusercontent.com/JOHWkTPlDOv8dnk8BG7op8DacisAcFUc7DvebNI8_aXHSE-ipaGE4oJ_HjKd9nECdV6OcULfXuSupJyuIDSQQO6dU5_A5aHoPKgk0Kr-z6B5L_ALV_y6fr-GTFHBLgoskX9NLUNkKG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1741" y="329380"/>
            <a:ext cx="3171825" cy="14382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261987" y="2271251"/>
            <a:ext cx="2481295" cy="923330"/>
          </a:xfrm>
          <a:prstGeom prst="rect">
            <a:avLst/>
          </a:prstGeom>
        </p:spPr>
        <p:txBody>
          <a:bodyPr wrap="square">
            <a:spAutoFit/>
          </a:bodyPr>
          <a:lstStyle/>
          <a:p>
            <a:r>
              <a:rPr lang="en-US" u="sng" dirty="0">
                <a:solidFill>
                  <a:srgbClr val="1C3AA9"/>
                </a:solidFill>
                <a:latin typeface="Proxima Nova"/>
                <a:hlinkClick r:id="rId7"/>
              </a:rPr>
              <a:t>For resources and facts, go to votingissocialwork.org</a:t>
            </a:r>
            <a:endParaRPr lang="en-US" dirty="0"/>
          </a:p>
        </p:txBody>
      </p:sp>
      <p:sp>
        <p:nvSpPr>
          <p:cNvPr id="7" name="Rectangle 6"/>
          <p:cNvSpPr/>
          <p:nvPr/>
        </p:nvSpPr>
        <p:spPr>
          <a:xfrm>
            <a:off x="9158834" y="3486358"/>
            <a:ext cx="2687599" cy="923330"/>
          </a:xfrm>
          <a:prstGeom prst="rect">
            <a:avLst/>
          </a:prstGeom>
        </p:spPr>
        <p:txBody>
          <a:bodyPr wrap="square">
            <a:spAutoFit/>
          </a:bodyPr>
          <a:lstStyle/>
          <a:p>
            <a:r>
              <a:rPr lang="en-US" dirty="0"/>
              <a:t>https://www.facebook.com/afcampadvocacy4kids/videos/3294367110603176</a:t>
            </a:r>
          </a:p>
        </p:txBody>
      </p:sp>
    </p:spTree>
    <p:extLst>
      <p:ext uri="{BB962C8B-B14F-4D97-AF65-F5344CB8AC3E}">
        <p14:creationId xmlns:p14="http://schemas.microsoft.com/office/powerpoint/2010/main" val="2514538612"/>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idx="4294967295"/>
          </p:nvPr>
        </p:nvSpPr>
        <p:spPr>
          <a:xfrm>
            <a:off x="252643" y="1009217"/>
            <a:ext cx="8908367" cy="1057275"/>
          </a:xfrm>
          <a:noFill/>
        </p:spPr>
        <p:txBody>
          <a:bodyPr>
            <a:normAutofit/>
          </a:bodyPr>
          <a:lstStyle/>
          <a:p>
            <a:pPr algn="l"/>
            <a:r>
              <a:rPr lang="en-US" sz="2800" b="0" cap="none" dirty="0">
                <a:solidFill>
                  <a:srgbClr val="C00000"/>
                </a:solidFill>
                <a:latin typeface="Gotham"/>
                <a:ea typeface="Times New Roman" charset="0"/>
                <a:cs typeface="Times New Roman" charset="0"/>
              </a:rPr>
              <a:t>2) Register </a:t>
            </a:r>
            <a:r>
              <a:rPr lang="en-US" sz="2800" b="0" cap="none" dirty="0" smtClean="0">
                <a:solidFill>
                  <a:srgbClr val="C00000"/>
                </a:solidFill>
                <a:latin typeface="Gotham"/>
                <a:ea typeface="Times New Roman" charset="0"/>
                <a:cs typeface="Times New Roman" charset="0"/>
              </a:rPr>
              <a:t>voters every day! </a:t>
            </a:r>
            <a:endParaRPr lang="en-US" sz="2800" b="0" cap="none" dirty="0">
              <a:solidFill>
                <a:srgbClr val="C00000"/>
              </a:solidFill>
              <a:latin typeface="Gotham"/>
              <a:ea typeface="Times New Roman" charset="0"/>
              <a:cs typeface="Times New Roman" charset="0"/>
            </a:endParaRPr>
          </a:p>
        </p:txBody>
      </p:sp>
      <p:sp>
        <p:nvSpPr>
          <p:cNvPr id="31746" name="Rectangle 3"/>
          <p:cNvSpPr>
            <a:spLocks noGrp="1" noChangeArrowheads="1"/>
          </p:cNvSpPr>
          <p:nvPr>
            <p:ph idx="4294967295"/>
          </p:nvPr>
        </p:nvSpPr>
        <p:spPr>
          <a:xfrm>
            <a:off x="449210" y="1543666"/>
            <a:ext cx="5430479" cy="3849626"/>
          </a:xfrm>
        </p:spPr>
        <p:txBody>
          <a:bodyPr anchor="t">
            <a:noAutofit/>
          </a:bodyPr>
          <a:lstStyle/>
          <a:p>
            <a:pPr marL="342900" indent="-342900" rtl="0" fontAlgn="base">
              <a:buFont typeface="Wingdings" panose="05000000000000000000" pitchFamily="2" charset="2"/>
              <a:buChar char="ü"/>
            </a:pPr>
            <a:r>
              <a:rPr lang="en-US" b="1" dirty="0">
                <a:solidFill>
                  <a:schemeClr val="tx1"/>
                </a:solidFill>
              </a:rPr>
              <a:t>Paper forms -- carry them everywhere and hand deliver</a:t>
            </a:r>
            <a:endParaRPr lang="en-US" dirty="0">
              <a:solidFill>
                <a:schemeClr val="tx1"/>
              </a:solidFill>
            </a:endParaRPr>
          </a:p>
          <a:p>
            <a:pPr marL="796925" lvl="2" indent="-342900" rtl="0" fontAlgn="base">
              <a:buFont typeface="Wingdings" panose="05000000000000000000" pitchFamily="2" charset="2"/>
              <a:buChar char="Ø"/>
            </a:pPr>
            <a:r>
              <a:rPr lang="en-US" b="1" dirty="0">
                <a:solidFill>
                  <a:schemeClr val="tx1"/>
                </a:solidFill>
              </a:rPr>
              <a:t>Digitally… </a:t>
            </a:r>
            <a:endParaRPr lang="en-US" dirty="0">
              <a:solidFill>
                <a:schemeClr val="tx1"/>
              </a:solidFill>
            </a:endParaRPr>
          </a:p>
          <a:p>
            <a:pPr marL="796925" lvl="3" indent="-342900" rtl="0" fontAlgn="base">
              <a:buFont typeface="Wingdings" panose="05000000000000000000" pitchFamily="2" charset="2"/>
              <a:buChar char="Ø"/>
            </a:pPr>
            <a:r>
              <a:rPr lang="en-US" b="1" dirty="0">
                <a:solidFill>
                  <a:schemeClr val="tx1"/>
                </a:solidFill>
              </a:rPr>
              <a:t>text link to online registration system in your state or use a platform like </a:t>
            </a:r>
            <a:r>
              <a:rPr lang="en-US" b="1" dirty="0" err="1">
                <a:solidFill>
                  <a:schemeClr val="tx1"/>
                </a:solidFill>
              </a:rPr>
              <a:t>Vot</a:t>
            </a:r>
            <a:r>
              <a:rPr lang="en-US" b="1" dirty="0">
                <a:solidFill>
                  <a:schemeClr val="tx1"/>
                </a:solidFill>
              </a:rPr>
              <a:t>-ER (more on that to come! </a:t>
            </a:r>
            <a:endParaRPr lang="en-US" dirty="0">
              <a:solidFill>
                <a:schemeClr val="tx1"/>
              </a:solidFill>
            </a:endParaRPr>
          </a:p>
          <a:p>
            <a:pPr marL="796925" lvl="3" indent="-342900" rtl="0" fontAlgn="base">
              <a:buFont typeface="Wingdings" panose="05000000000000000000" pitchFamily="2" charset="2"/>
              <a:buChar char="Ø"/>
            </a:pPr>
            <a:r>
              <a:rPr lang="en-US" b="1" dirty="0">
                <a:solidFill>
                  <a:schemeClr val="tx1"/>
                </a:solidFill>
              </a:rPr>
              <a:t>Post on social media</a:t>
            </a:r>
          </a:p>
          <a:p>
            <a:pPr marL="342900" indent="-342900" rtl="0" fontAlgn="base">
              <a:buFont typeface="Wingdings" panose="05000000000000000000" pitchFamily="2" charset="2"/>
              <a:buChar char="ü"/>
            </a:pPr>
            <a:r>
              <a:rPr lang="en-US" b="1" dirty="0">
                <a:solidFill>
                  <a:schemeClr val="tx1"/>
                </a:solidFill>
              </a:rPr>
              <a:t>Send links in zoom chats and email signature</a:t>
            </a:r>
            <a:endParaRPr lang="en-US" sz="3200" dirty="0">
              <a:solidFill>
                <a:schemeClr val="tx1"/>
              </a:solidFill>
            </a:endParaRPr>
          </a:p>
        </p:txBody>
      </p:sp>
      <p:pic>
        <p:nvPicPr>
          <p:cNvPr id="4" name="Picture 3">
            <a:extLst>
              <a:ext uri="{FF2B5EF4-FFF2-40B4-BE49-F238E27FC236}">
                <a16:creationId xmlns:a16="http://schemas.microsoft.com/office/drawing/2014/main" id="{7CAA985A-B89D-495A-904A-2EF2367F8202}"/>
              </a:ext>
            </a:extLst>
          </p:cNvPr>
          <p:cNvPicPr>
            <a:picLocks noChangeAspect="1"/>
          </p:cNvPicPr>
          <p:nvPr/>
        </p:nvPicPr>
        <p:blipFill>
          <a:blip r:embed="rId3"/>
          <a:stretch>
            <a:fillRect/>
          </a:stretch>
        </p:blipFill>
        <p:spPr>
          <a:xfrm>
            <a:off x="9160091" y="6172959"/>
            <a:ext cx="2581847" cy="636029"/>
          </a:xfrm>
          <a:prstGeom prst="rect">
            <a:avLst/>
          </a:prstGeom>
        </p:spPr>
      </p:pic>
      <p:pic>
        <p:nvPicPr>
          <p:cNvPr id="6146" name="Picture 2" descr="https://lh5.googleusercontent.com/yP-ZXGT7lffawZn2AksmtX_786Lt_nxkKJV_g-UD_PaxuVgRyBDLrmQWYfzg6KbUuwQP2wlCoMavIq8ItGOdCOfCITCNvCb53tbnAx0vdQfdrz6NhMzFBj31ISBgw6jLm6na9Rb58x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643" y="4642437"/>
            <a:ext cx="7848600" cy="13335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screenshot of a cell phone&#10;&#10;Description automatically generated">
            <a:extLst>
              <a:ext uri="{FF2B5EF4-FFF2-40B4-BE49-F238E27FC236}">
                <a16:creationId xmlns:a16="http://schemas.microsoft.com/office/drawing/2014/main" id="{6F63959C-FE35-4780-B13C-18FD0F778F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42" t="24555" r="-2642" b="16927"/>
          <a:stretch/>
        </p:blipFill>
        <p:spPr>
          <a:xfrm>
            <a:off x="7353861" y="1189704"/>
            <a:ext cx="3612459" cy="4577424"/>
          </a:xfrm>
          <a:prstGeom prst="rect">
            <a:avLst/>
          </a:prstGeom>
        </p:spPr>
      </p:pic>
    </p:spTree>
    <p:extLst>
      <p:ext uri="{BB962C8B-B14F-4D97-AF65-F5344CB8AC3E}">
        <p14:creationId xmlns:p14="http://schemas.microsoft.com/office/powerpoint/2010/main" val="3127923977"/>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126" r="11947" b="32770"/>
          <a:stretch>
            <a:fillRect/>
          </a:stretch>
        </p:blipFill>
        <p:spPr>
          <a:xfrm>
            <a:off x="685800" y="1923688"/>
            <a:ext cx="6938893" cy="3376677"/>
          </a:xfrm>
          <a:prstGeom prst="rect">
            <a:avLst/>
          </a:prstGeom>
        </p:spPr>
      </p:pic>
      <p:sp>
        <p:nvSpPr>
          <p:cNvPr id="3" name="TextBox 3"/>
          <p:cNvSpPr txBox="1"/>
          <p:nvPr/>
        </p:nvSpPr>
        <p:spPr>
          <a:xfrm>
            <a:off x="685800" y="685800"/>
            <a:ext cx="11506200" cy="730969"/>
          </a:xfrm>
          <a:prstGeom prst="rect">
            <a:avLst/>
          </a:prstGeom>
        </p:spPr>
        <p:txBody>
          <a:bodyPr wrap="square" lIns="0" tIns="0" rIns="0" bIns="0" rtlCol="0" anchor="t">
            <a:spAutoFit/>
          </a:bodyPr>
          <a:lstStyle/>
          <a:p>
            <a:pPr algn="l" defTabSz="609630" rtl="0">
              <a:lnSpc>
                <a:spcPts val="5712"/>
              </a:lnSpc>
              <a:buClrTx/>
            </a:pPr>
            <a:r>
              <a:rPr lang="en-US" sz="4800" kern="1200" dirty="0" err="1" smtClean="0">
                <a:solidFill>
                  <a:srgbClr val="242424"/>
                </a:solidFill>
                <a:latin typeface="HK Grotesk Bold Bold"/>
                <a:ea typeface="+mn-ea"/>
                <a:cs typeface="+mn-cs"/>
              </a:rPr>
              <a:t>VotER</a:t>
            </a:r>
            <a:r>
              <a:rPr lang="en-US" sz="4800" kern="1200" dirty="0" smtClean="0">
                <a:solidFill>
                  <a:srgbClr val="242424"/>
                </a:solidFill>
                <a:latin typeface="HK Grotesk Bold Bold"/>
                <a:ea typeface="+mn-ea"/>
                <a:cs typeface="+mn-cs"/>
              </a:rPr>
              <a:t>: </a:t>
            </a:r>
            <a:r>
              <a:rPr lang="en-US" sz="4800" kern="1200" dirty="0">
                <a:solidFill>
                  <a:srgbClr val="242424"/>
                </a:solidFill>
                <a:latin typeface="HK Grotesk Bold Bold"/>
                <a:ea typeface="+mn-ea"/>
                <a:cs typeface="+mn-cs"/>
              </a:rPr>
              <a:t>Lanyards </a:t>
            </a:r>
            <a:r>
              <a:rPr lang="en-US" sz="4800" kern="1200" dirty="0" smtClean="0">
                <a:solidFill>
                  <a:srgbClr val="242424"/>
                </a:solidFill>
                <a:latin typeface="HK Grotesk Bold Bold"/>
                <a:ea typeface="+mn-ea"/>
                <a:cs typeface="+mn-cs"/>
              </a:rPr>
              <a:t>and </a:t>
            </a:r>
            <a:r>
              <a:rPr lang="en-US" sz="4800" kern="1200" dirty="0" err="1" smtClean="0">
                <a:solidFill>
                  <a:srgbClr val="242424"/>
                </a:solidFill>
                <a:latin typeface="HK Grotesk Bold Bold"/>
                <a:ea typeface="+mn-ea"/>
                <a:cs typeface="+mn-cs"/>
              </a:rPr>
              <a:t>Badgebackers</a:t>
            </a:r>
            <a:endParaRPr lang="en-US" sz="4800" kern="1200" dirty="0">
              <a:solidFill>
                <a:srgbClr val="242424"/>
              </a:solidFill>
              <a:latin typeface="HK Grotesk Bold Bold"/>
              <a:ea typeface="+mn-ea"/>
              <a:cs typeface="+mn-cs"/>
            </a:endParaRPr>
          </a:p>
        </p:txBody>
      </p:sp>
      <p:sp>
        <p:nvSpPr>
          <p:cNvPr id="4" name="TextBox 4"/>
          <p:cNvSpPr txBox="1"/>
          <p:nvPr/>
        </p:nvSpPr>
        <p:spPr>
          <a:xfrm>
            <a:off x="7834821" y="1923688"/>
            <a:ext cx="3671379" cy="3460371"/>
          </a:xfrm>
          <a:prstGeom prst="rect">
            <a:avLst/>
          </a:prstGeom>
        </p:spPr>
        <p:txBody>
          <a:bodyPr lIns="0" tIns="0" rIns="0" bIns="0" rtlCol="0" anchor="t">
            <a:spAutoFit/>
          </a:bodyPr>
          <a:lstStyle/>
          <a:p>
            <a:pPr marL="396260" lvl="1" indent="-198130" algn="l" defTabSz="609630" rtl="0">
              <a:lnSpc>
                <a:spcPts val="3360"/>
              </a:lnSpc>
              <a:buClrTx/>
              <a:buFont typeface="Arial"/>
              <a:buChar char="•"/>
            </a:pPr>
            <a:r>
              <a:rPr lang="en-US" sz="2400" kern="1200" dirty="0">
                <a:solidFill>
                  <a:srgbClr val="000000"/>
                </a:solidFill>
                <a:latin typeface="Open Sans 2"/>
                <a:ea typeface="+mn-ea"/>
                <a:cs typeface="+mn-cs"/>
              </a:rPr>
              <a:t>Free</a:t>
            </a:r>
          </a:p>
          <a:p>
            <a:pPr marL="396260" lvl="1" indent="-198130" algn="l" defTabSz="609630" rtl="0">
              <a:lnSpc>
                <a:spcPts val="3360"/>
              </a:lnSpc>
              <a:buClrTx/>
              <a:buFont typeface="Arial"/>
              <a:buChar char="•"/>
            </a:pPr>
            <a:r>
              <a:rPr lang="en-US" sz="2400" kern="1200" dirty="0">
                <a:solidFill>
                  <a:srgbClr val="000000"/>
                </a:solidFill>
                <a:latin typeface="Open Sans 2"/>
                <a:ea typeface="+mn-ea"/>
                <a:cs typeface="+mn-cs"/>
              </a:rPr>
              <a:t>Track # of registrations as provider type</a:t>
            </a:r>
          </a:p>
          <a:p>
            <a:pPr marL="792520" lvl="2" indent="-264173" algn="l" defTabSz="609630" rtl="0">
              <a:lnSpc>
                <a:spcPts val="3360"/>
              </a:lnSpc>
              <a:buClrTx/>
              <a:buFont typeface="Arial"/>
              <a:buChar char="⚬"/>
            </a:pPr>
            <a:r>
              <a:rPr lang="en-US" sz="2400" kern="1200" dirty="0">
                <a:solidFill>
                  <a:srgbClr val="000000"/>
                </a:solidFill>
                <a:latin typeface="Open Sans 2"/>
                <a:ea typeface="+mn-ea"/>
                <a:cs typeface="+mn-cs"/>
              </a:rPr>
              <a:t>Social workers, physicians, medical students</a:t>
            </a:r>
          </a:p>
          <a:p>
            <a:pPr marL="396260" lvl="1" indent="-198130" algn="l" defTabSz="609630" rtl="0">
              <a:lnSpc>
                <a:spcPts val="3360"/>
              </a:lnSpc>
              <a:buClrTx/>
              <a:buFont typeface="Arial"/>
              <a:buChar char="•"/>
            </a:pPr>
            <a:r>
              <a:rPr lang="en-US" sz="2400" kern="1200" dirty="0">
                <a:solidFill>
                  <a:srgbClr val="000000"/>
                </a:solidFill>
                <a:latin typeface="Open Sans 2"/>
                <a:ea typeface="+mn-ea"/>
                <a:cs typeface="+mn-cs"/>
              </a:rPr>
              <a:t>Track overall number of mail-in ballots requested</a:t>
            </a:r>
          </a:p>
        </p:txBody>
      </p:sp>
    </p:spTree>
    <p:extLst>
      <p:ext uri="{BB962C8B-B14F-4D97-AF65-F5344CB8AC3E}">
        <p14:creationId xmlns:p14="http://schemas.microsoft.com/office/powerpoint/2010/main" val="1314289107"/>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6581" y="1018504"/>
            <a:ext cx="8534400" cy="762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rgbClr val="C00000"/>
                </a:solidFill>
                <a:latin typeface="Gotham"/>
              </a:rPr>
              <a:t>Agenda</a:t>
            </a:r>
          </a:p>
        </p:txBody>
      </p:sp>
      <p:sp>
        <p:nvSpPr>
          <p:cNvPr id="4" name="Content Placeholder 1"/>
          <p:cNvSpPr txBox="1">
            <a:spLocks/>
          </p:cNvSpPr>
          <p:nvPr/>
        </p:nvSpPr>
        <p:spPr>
          <a:xfrm>
            <a:off x="916581" y="1780504"/>
            <a:ext cx="5420932"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7663" indent="-347663">
              <a:buClr>
                <a:srgbClr val="002060"/>
              </a:buClr>
              <a:buFont typeface="+mj-lt"/>
              <a:buAutoNum type="arabicPeriod"/>
            </a:pPr>
            <a:endParaRPr lang="en-US" sz="2200" dirty="0">
              <a:latin typeface="Garamond" panose="02020404030301010803" pitchFamily="18" charset="0"/>
            </a:endParaRPr>
          </a:p>
          <a:p>
            <a:pPr marL="347663" indent="-347663">
              <a:buClr>
                <a:srgbClr val="002060"/>
              </a:buClr>
              <a:buFont typeface="+mj-lt"/>
              <a:buAutoNum type="arabicPeriod"/>
            </a:pPr>
            <a:r>
              <a:rPr lang="en-US" sz="2200" dirty="0" smtClean="0">
                <a:latin typeface="Garamond" panose="02020404030301010803" pitchFamily="18" charset="0"/>
              </a:rPr>
              <a:t>Why voting matters to our community, our well-being, and our impact</a:t>
            </a:r>
            <a:endParaRPr lang="en-US" sz="2200" dirty="0">
              <a:latin typeface="Garamond" panose="02020404030301010803" pitchFamily="18" charset="0"/>
            </a:endParaRPr>
          </a:p>
          <a:p>
            <a:pPr marL="347663" indent="-347663">
              <a:buClr>
                <a:srgbClr val="002060"/>
              </a:buClr>
              <a:buFont typeface="+mj-lt"/>
              <a:buAutoNum type="arabicPeriod"/>
            </a:pPr>
            <a:r>
              <a:rPr lang="en-US" sz="2200" dirty="0" smtClean="0">
                <a:latin typeface="Garamond" panose="02020404030301010803" pitchFamily="18" charset="0"/>
              </a:rPr>
              <a:t>What do people need to know?</a:t>
            </a:r>
          </a:p>
          <a:p>
            <a:pPr marL="347663" indent="-347663">
              <a:buClr>
                <a:srgbClr val="002060"/>
              </a:buClr>
              <a:buFont typeface="+mj-lt"/>
              <a:buAutoNum type="arabicPeriod"/>
            </a:pPr>
            <a:r>
              <a:rPr lang="en-US" sz="2200" dirty="0" smtClean="0">
                <a:latin typeface="Garamond" panose="02020404030301010803" pitchFamily="18" charset="0"/>
              </a:rPr>
              <a:t>Supporting the power and voice of our clients and our communities </a:t>
            </a:r>
          </a:p>
          <a:p>
            <a:pPr marL="347663" indent="-347663">
              <a:buClr>
                <a:srgbClr val="002060"/>
              </a:buClr>
              <a:buFont typeface="+mj-lt"/>
              <a:buAutoNum type="arabicPeriod"/>
            </a:pPr>
            <a:r>
              <a:rPr lang="en-US" sz="2200" dirty="0" smtClean="0">
                <a:latin typeface="Garamond" panose="02020404030301010803" pitchFamily="18" charset="0"/>
              </a:rPr>
              <a:t>National </a:t>
            </a:r>
            <a:r>
              <a:rPr lang="en-US" sz="2200" dirty="0">
                <a:latin typeface="Garamond" panose="02020404030301010803" pitchFamily="18" charset="0"/>
              </a:rPr>
              <a:t>campaign and additional resources</a:t>
            </a:r>
          </a:p>
          <a:p>
            <a:pPr marL="347663" indent="-347663">
              <a:buClr>
                <a:srgbClr val="002060"/>
              </a:buClr>
              <a:buFont typeface="+mj-lt"/>
              <a:buAutoNum type="arabicPeriod"/>
            </a:pPr>
            <a:endParaRPr lang="en-US" sz="2200" dirty="0">
              <a:latin typeface="Garamond" panose="02020404030301010803" pitchFamily="18" charset="0"/>
            </a:endParaRPr>
          </a:p>
          <a:p>
            <a:pPr marL="0" indent="0">
              <a:buNone/>
            </a:pPr>
            <a:endParaRPr lang="en-US" sz="2800" dirty="0"/>
          </a:p>
        </p:txBody>
      </p:sp>
      <p:pic>
        <p:nvPicPr>
          <p:cNvPr id="3" name="Picture 2">
            <a:extLst>
              <a:ext uri="{FF2B5EF4-FFF2-40B4-BE49-F238E27FC236}">
                <a16:creationId xmlns:a16="http://schemas.microsoft.com/office/drawing/2014/main" id="{2E78253D-9C35-4CA7-97B1-CFD30D3E3984}"/>
              </a:ext>
            </a:extLst>
          </p:cNvPr>
          <p:cNvPicPr>
            <a:picLocks noChangeAspect="1"/>
          </p:cNvPicPr>
          <p:nvPr/>
        </p:nvPicPr>
        <p:blipFill>
          <a:blip r:embed="rId3"/>
          <a:stretch>
            <a:fillRect/>
          </a:stretch>
        </p:blipFill>
        <p:spPr>
          <a:xfrm>
            <a:off x="9282160" y="6085007"/>
            <a:ext cx="2581847" cy="636029"/>
          </a:xfrm>
          <a:prstGeom prst="rect">
            <a:avLst/>
          </a:prstGeom>
        </p:spPr>
      </p:pic>
      <p:pic>
        <p:nvPicPr>
          <p:cNvPr id="7" name="Picture 6" descr="A group of people posing for the camera&#10;&#10;Description automatically generated">
            <a:extLst>
              <a:ext uri="{FF2B5EF4-FFF2-40B4-BE49-F238E27FC236}">
                <a16:creationId xmlns:a16="http://schemas.microsoft.com/office/drawing/2014/main" id="{EC60CD2B-3A13-4543-A817-64875BE0B8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0784" y="1320800"/>
            <a:ext cx="3162300" cy="4216400"/>
          </a:xfrm>
          <a:prstGeom prst="rect">
            <a:avLst/>
          </a:prstGeom>
        </p:spPr>
      </p:pic>
    </p:spTree>
    <p:extLst>
      <p:ext uri="{BB962C8B-B14F-4D97-AF65-F5344CB8AC3E}">
        <p14:creationId xmlns:p14="http://schemas.microsoft.com/office/powerpoint/2010/main" val="2699415756"/>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idx="4294967295"/>
          </p:nvPr>
        </p:nvSpPr>
        <p:spPr>
          <a:xfrm>
            <a:off x="206461" y="942326"/>
            <a:ext cx="10082848" cy="735748"/>
          </a:xfrm>
          <a:noFill/>
        </p:spPr>
        <p:txBody>
          <a:bodyPr>
            <a:normAutofit/>
          </a:bodyPr>
          <a:lstStyle/>
          <a:p>
            <a:pPr algn="l"/>
            <a:r>
              <a:rPr lang="en-US" sz="2800" b="0" cap="none" dirty="0">
                <a:solidFill>
                  <a:srgbClr val="C00000"/>
                </a:solidFill>
                <a:latin typeface="Gotham"/>
                <a:ea typeface="Times New Roman" charset="0"/>
                <a:cs typeface="Times New Roman" charset="0"/>
              </a:rPr>
              <a:t>3) Educate and </a:t>
            </a:r>
            <a:r>
              <a:rPr lang="en-US" sz="2800" b="0" cap="none" dirty="0" smtClean="0">
                <a:solidFill>
                  <a:srgbClr val="C00000"/>
                </a:solidFill>
                <a:latin typeface="Gotham"/>
                <a:ea typeface="Times New Roman" charset="0"/>
                <a:cs typeface="Times New Roman" charset="0"/>
              </a:rPr>
              <a:t>Engage voters </a:t>
            </a:r>
            <a:endParaRPr lang="en-US" sz="2800" b="0" cap="none" dirty="0">
              <a:solidFill>
                <a:srgbClr val="C00000"/>
              </a:solidFill>
              <a:latin typeface="Gotham"/>
              <a:ea typeface="Times New Roman" charset="0"/>
              <a:cs typeface="Times New Roman" charset="0"/>
            </a:endParaRPr>
          </a:p>
        </p:txBody>
      </p:sp>
      <p:sp>
        <p:nvSpPr>
          <p:cNvPr id="31746" name="Rectangle 3"/>
          <p:cNvSpPr>
            <a:spLocks noGrp="1" noChangeArrowheads="1"/>
          </p:cNvSpPr>
          <p:nvPr>
            <p:ph idx="4294967295"/>
          </p:nvPr>
        </p:nvSpPr>
        <p:spPr>
          <a:xfrm>
            <a:off x="206462" y="1679349"/>
            <a:ext cx="6764610" cy="3983133"/>
          </a:xfrm>
        </p:spPr>
        <p:txBody>
          <a:bodyPr anchor="t">
            <a:noAutofit/>
          </a:bodyPr>
          <a:lstStyle/>
          <a:p>
            <a:pPr marL="342900" indent="-342900">
              <a:spcBef>
                <a:spcPct val="0"/>
              </a:spcBef>
              <a:spcAft>
                <a:spcPts val="1200"/>
              </a:spcAft>
              <a:buClr>
                <a:srgbClr val="A62E36"/>
              </a:buClr>
              <a:buFont typeface="Arial" panose="020B0604020202020204" pitchFamily="34" charset="0"/>
              <a:buChar char="•"/>
            </a:pPr>
            <a:r>
              <a:rPr lang="en-US" sz="2200" b="1" dirty="0">
                <a:solidFill>
                  <a:schemeClr val="tx1"/>
                </a:solidFill>
                <a:latin typeface="Garamond" panose="02020404030301010803" pitchFamily="18" charset="0"/>
                <a:ea typeface="Times New Roman" charset="0"/>
                <a:cs typeface="Times New Roman" charset="0"/>
              </a:rPr>
              <a:t>The power of being asked… </a:t>
            </a:r>
          </a:p>
          <a:p>
            <a:pPr marL="342900" indent="-342900">
              <a:spcBef>
                <a:spcPct val="0"/>
              </a:spcBef>
              <a:spcAft>
                <a:spcPts val="1200"/>
              </a:spcAft>
              <a:buClr>
                <a:srgbClr val="A62E36"/>
              </a:buClr>
              <a:buFont typeface="Arial" panose="020B0604020202020204" pitchFamily="34" charset="0"/>
              <a:buChar char="•"/>
            </a:pPr>
            <a:r>
              <a:rPr lang="en-US" sz="2200" b="1" dirty="0" smtClean="0">
                <a:solidFill>
                  <a:schemeClr val="tx1"/>
                </a:solidFill>
                <a:latin typeface="Garamond" panose="02020404030301010803" pitchFamily="18" charset="0"/>
                <a:ea typeface="Times New Roman" charset="0"/>
                <a:cs typeface="Times New Roman" charset="0"/>
              </a:rPr>
              <a:t>The </a:t>
            </a:r>
            <a:r>
              <a:rPr lang="en-US" sz="2200" b="1" dirty="0">
                <a:solidFill>
                  <a:schemeClr val="tx1"/>
                </a:solidFill>
                <a:latin typeface="Garamond" panose="02020404030301010803" pitchFamily="18" charset="0"/>
                <a:ea typeface="Times New Roman" charset="0"/>
                <a:cs typeface="Times New Roman" charset="0"/>
              </a:rPr>
              <a:t>power of information</a:t>
            </a:r>
            <a:r>
              <a:rPr lang="en-US" sz="2200" dirty="0">
                <a:solidFill>
                  <a:schemeClr val="tx1"/>
                </a:solidFill>
                <a:latin typeface="Garamond" panose="02020404030301010803" pitchFamily="18" charset="0"/>
                <a:ea typeface="Times New Roman" charset="0"/>
                <a:cs typeface="Times New Roman" charset="0"/>
              </a:rPr>
              <a:t>:</a:t>
            </a:r>
          </a:p>
          <a:p>
            <a:pPr marL="803275" lvl="4" indent="-342900">
              <a:spcBef>
                <a:spcPct val="0"/>
              </a:spcBef>
              <a:spcAft>
                <a:spcPts val="800"/>
              </a:spcAft>
              <a:buClr>
                <a:srgbClr val="A62E36"/>
              </a:buClr>
              <a:buFont typeface="Wingdings" panose="05000000000000000000" pitchFamily="2" charset="2"/>
              <a:buChar char="ü"/>
            </a:pPr>
            <a:r>
              <a:rPr lang="en-US" dirty="0">
                <a:solidFill>
                  <a:schemeClr val="tx1"/>
                </a:solidFill>
                <a:latin typeface="Garamond" panose="02020404030301010803" pitchFamily="18" charset="0"/>
                <a:ea typeface="Times New Roman" charset="0"/>
                <a:cs typeface="Times New Roman" charset="0"/>
              </a:rPr>
              <a:t>When and where to vote (don’t forget primaries!)</a:t>
            </a:r>
          </a:p>
          <a:p>
            <a:pPr marL="803275" lvl="4" indent="-342900">
              <a:spcBef>
                <a:spcPct val="0"/>
              </a:spcBef>
              <a:spcAft>
                <a:spcPts val="800"/>
              </a:spcAft>
              <a:buClr>
                <a:srgbClr val="A62E36"/>
              </a:buClr>
              <a:buFont typeface="Wingdings" panose="05000000000000000000" pitchFamily="2" charset="2"/>
              <a:buChar char="ü"/>
            </a:pPr>
            <a:r>
              <a:rPr lang="en-US" dirty="0">
                <a:solidFill>
                  <a:schemeClr val="tx1"/>
                </a:solidFill>
                <a:latin typeface="Garamond" panose="02020404030301010803" pitchFamily="18" charset="0"/>
                <a:ea typeface="Times New Roman" charset="0"/>
                <a:cs typeface="Times New Roman" charset="0"/>
              </a:rPr>
              <a:t>How to vote, including by absentee ballot</a:t>
            </a:r>
          </a:p>
          <a:p>
            <a:pPr marL="803275" lvl="4" indent="-342900">
              <a:spcBef>
                <a:spcPct val="0"/>
              </a:spcBef>
              <a:spcAft>
                <a:spcPts val="800"/>
              </a:spcAft>
              <a:buClr>
                <a:srgbClr val="A62E36"/>
              </a:buClr>
              <a:buFont typeface="Wingdings" panose="05000000000000000000" pitchFamily="2" charset="2"/>
              <a:buChar char="ü"/>
            </a:pPr>
            <a:r>
              <a:rPr lang="en-US" dirty="0">
                <a:solidFill>
                  <a:schemeClr val="tx1"/>
                </a:solidFill>
                <a:latin typeface="Garamond" panose="02020404030301010803" pitchFamily="18" charset="0"/>
                <a:ea typeface="Times New Roman" charset="0"/>
                <a:cs typeface="Times New Roman" charset="0"/>
              </a:rPr>
              <a:t>Who is on the ballot (copy of the ballot, links to candidate information, who represents them) and ballot </a:t>
            </a:r>
            <a:r>
              <a:rPr lang="en-US" dirty="0" smtClean="0">
                <a:solidFill>
                  <a:schemeClr val="tx1"/>
                </a:solidFill>
                <a:latin typeface="Garamond" panose="02020404030301010803" pitchFamily="18" charset="0"/>
                <a:ea typeface="Times New Roman" charset="0"/>
                <a:cs typeface="Times New Roman" charset="0"/>
              </a:rPr>
              <a:t>issues  </a:t>
            </a:r>
            <a:endParaRPr lang="en-US" dirty="0">
              <a:solidFill>
                <a:schemeClr val="tx1"/>
              </a:solidFill>
              <a:latin typeface="Garamond" panose="02020404030301010803" pitchFamily="18" charset="0"/>
              <a:ea typeface="Times New Roman" charset="0"/>
              <a:cs typeface="Times New Roman" charset="0"/>
            </a:endParaRPr>
          </a:p>
          <a:p>
            <a:pPr marL="803275" lvl="4" indent="-342900">
              <a:spcBef>
                <a:spcPct val="0"/>
              </a:spcBef>
              <a:spcAft>
                <a:spcPts val="800"/>
              </a:spcAft>
              <a:buClr>
                <a:srgbClr val="A62E36"/>
              </a:buClr>
              <a:buFont typeface="Wingdings" panose="05000000000000000000" pitchFamily="2" charset="2"/>
              <a:buChar char="ü"/>
            </a:pPr>
            <a:r>
              <a:rPr lang="en-US" dirty="0">
                <a:solidFill>
                  <a:schemeClr val="tx1"/>
                </a:solidFill>
                <a:latin typeface="Garamond" panose="02020404030301010803" pitchFamily="18" charset="0"/>
                <a:ea typeface="Times New Roman" charset="0"/>
                <a:cs typeface="Times New Roman" charset="0"/>
              </a:rPr>
              <a:t>The rules for special populations such as those experiencing homelessness, with a felony conviction, a survivor of violence, residents in long-term care, etc.  </a:t>
            </a:r>
          </a:p>
          <a:p>
            <a:pPr marL="803275" lvl="4" indent="-342900">
              <a:spcBef>
                <a:spcPct val="0"/>
              </a:spcBef>
              <a:spcAft>
                <a:spcPts val="1800"/>
              </a:spcAft>
              <a:buClr>
                <a:srgbClr val="A62E36"/>
              </a:buClr>
              <a:buFont typeface="Wingdings" panose="05000000000000000000" pitchFamily="2" charset="2"/>
              <a:buChar char="ü"/>
            </a:pPr>
            <a:r>
              <a:rPr lang="en-US" dirty="0">
                <a:solidFill>
                  <a:schemeClr val="tx1"/>
                </a:solidFill>
                <a:latin typeface="Garamond" panose="02020404030301010803" pitchFamily="18" charset="0"/>
                <a:ea typeface="Times New Roman" charset="0"/>
                <a:cs typeface="Times New Roman" charset="0"/>
              </a:rPr>
              <a:t>Know the facts and dispel myths around voter </a:t>
            </a:r>
            <a:r>
              <a:rPr lang="en-US" dirty="0" smtClean="0">
                <a:solidFill>
                  <a:schemeClr val="tx1"/>
                </a:solidFill>
                <a:latin typeface="Garamond" panose="02020404030301010803" pitchFamily="18" charset="0"/>
                <a:ea typeface="Times New Roman" charset="0"/>
                <a:cs typeface="Times New Roman" charset="0"/>
              </a:rPr>
              <a:t>fraud and voting doesn’t matter. </a:t>
            </a:r>
            <a:endParaRPr lang="en-US" dirty="0">
              <a:solidFill>
                <a:schemeClr val="tx1"/>
              </a:solidFill>
              <a:latin typeface="Garamond" panose="02020404030301010803" pitchFamily="18" charset="0"/>
              <a:ea typeface="Times New Roman" charset="0"/>
              <a:cs typeface="Times New Roman" charset="0"/>
            </a:endParaRPr>
          </a:p>
          <a:p>
            <a:pPr marL="342900" lvl="3" indent="-342900">
              <a:spcBef>
                <a:spcPct val="0"/>
              </a:spcBef>
              <a:spcAft>
                <a:spcPts val="1200"/>
              </a:spcAft>
              <a:buClr>
                <a:srgbClr val="A62E36"/>
              </a:buClr>
              <a:buFont typeface="Arial" panose="020B0604020202020204" pitchFamily="34" charset="0"/>
              <a:buChar char="•"/>
              <a:tabLst>
                <a:tab pos="341313" algn="l"/>
              </a:tabLst>
            </a:pPr>
            <a:endParaRPr lang="en-US" sz="2200" dirty="0">
              <a:solidFill>
                <a:schemeClr val="tx1"/>
              </a:solidFill>
              <a:latin typeface="Garamond" panose="02020404030301010803" pitchFamily="18" charset="0"/>
              <a:ea typeface="Times New Roman" charset="0"/>
              <a:cs typeface="Times New Roman" charset="0"/>
            </a:endParaRPr>
          </a:p>
          <a:p>
            <a:pPr marL="803275" lvl="4" indent="-342900">
              <a:spcBef>
                <a:spcPct val="0"/>
              </a:spcBef>
              <a:spcAft>
                <a:spcPts val="1200"/>
              </a:spcAft>
              <a:buClr>
                <a:srgbClr val="A62E36"/>
              </a:buClr>
              <a:buFont typeface="Wingdings" panose="05000000000000000000" pitchFamily="2" charset="2"/>
              <a:buChar char="ü"/>
            </a:pPr>
            <a:endParaRPr lang="en-US" sz="2200" dirty="0">
              <a:solidFill>
                <a:schemeClr val="tx1"/>
              </a:solidFill>
              <a:latin typeface="Garamond" panose="02020404030301010803" pitchFamily="18" charset="0"/>
              <a:ea typeface="Times New Roman" charset="0"/>
              <a:cs typeface="Times New Roman" charset="0"/>
            </a:endParaRPr>
          </a:p>
        </p:txBody>
      </p:sp>
      <p:pic>
        <p:nvPicPr>
          <p:cNvPr id="4" name="Picture 3">
            <a:extLst>
              <a:ext uri="{FF2B5EF4-FFF2-40B4-BE49-F238E27FC236}">
                <a16:creationId xmlns:a16="http://schemas.microsoft.com/office/drawing/2014/main" id="{7CAA985A-B89D-495A-904A-2EF2367F8202}"/>
              </a:ext>
            </a:extLst>
          </p:cNvPr>
          <p:cNvPicPr>
            <a:picLocks noChangeAspect="1"/>
          </p:cNvPicPr>
          <p:nvPr/>
        </p:nvPicPr>
        <p:blipFill>
          <a:blip r:embed="rId3"/>
          <a:stretch>
            <a:fillRect/>
          </a:stretch>
        </p:blipFill>
        <p:spPr>
          <a:xfrm>
            <a:off x="8899364" y="6084382"/>
            <a:ext cx="2581847" cy="636029"/>
          </a:xfrm>
          <a:prstGeom prst="rect">
            <a:avLst/>
          </a:prstGeom>
        </p:spPr>
      </p:pic>
      <p:sp>
        <p:nvSpPr>
          <p:cNvPr id="3" name="TextBox 2">
            <a:extLst>
              <a:ext uri="{FF2B5EF4-FFF2-40B4-BE49-F238E27FC236}">
                <a16:creationId xmlns:a16="http://schemas.microsoft.com/office/drawing/2014/main" id="{C550C117-3665-412C-A53E-4E1F4E3DF22A}"/>
              </a:ext>
            </a:extLst>
          </p:cNvPr>
          <p:cNvSpPr txBox="1"/>
          <p:nvPr/>
        </p:nvSpPr>
        <p:spPr>
          <a:xfrm>
            <a:off x="6971072" y="4640827"/>
            <a:ext cx="5364092"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914400" rtl="0" fontAlgn="auto" latinLnBrk="1" hangingPunct="0">
              <a:lnSpc>
                <a:spcPct val="100000"/>
              </a:lnSpc>
              <a:spcBef>
                <a:spcPts val="0"/>
              </a:spcBef>
              <a:spcAft>
                <a:spcPts val="0"/>
              </a:spcAft>
              <a:buClr>
                <a:srgbClr val="4F81BD"/>
              </a:buClr>
              <a:buSzTx/>
              <a:tabLst/>
            </a:pPr>
            <a:r>
              <a:rPr lang="en-US" sz="1800" b="0" dirty="0">
                <a:solidFill>
                  <a:srgbClr val="003862"/>
                </a:solidFill>
                <a:effectLst/>
                <a:latin typeface="Garamond" panose="02020404030301010803" pitchFamily="18" charset="0"/>
              </a:rPr>
              <a:t>Election Protection Hotline: </a:t>
            </a:r>
            <a:r>
              <a:rPr lang="en-US" sz="1800" b="1" dirty="0">
                <a:solidFill>
                  <a:srgbClr val="003862"/>
                </a:solidFill>
                <a:effectLst/>
                <a:latin typeface="Garamond" panose="02020404030301010803" pitchFamily="18" charset="0"/>
              </a:rPr>
              <a:t>866-OUR-VOTE;</a:t>
            </a:r>
            <a:r>
              <a:rPr lang="en-US" sz="1800" b="0" dirty="0">
                <a:solidFill>
                  <a:srgbClr val="003862"/>
                </a:solidFill>
                <a:effectLst/>
                <a:latin typeface="Garamond" panose="02020404030301010803" pitchFamily="18" charset="0"/>
              </a:rPr>
              <a:t> or </a:t>
            </a:r>
          </a:p>
          <a:p>
            <a:pPr marR="0" algn="l" defTabSz="914400" rtl="0" fontAlgn="auto" latinLnBrk="1" hangingPunct="0">
              <a:lnSpc>
                <a:spcPct val="100000"/>
              </a:lnSpc>
              <a:spcBef>
                <a:spcPts val="0"/>
              </a:spcBef>
              <a:spcAft>
                <a:spcPts val="0"/>
              </a:spcAft>
              <a:buClr>
                <a:srgbClr val="4F81BD"/>
              </a:buClr>
              <a:buSzTx/>
              <a:tabLst/>
            </a:pPr>
            <a:r>
              <a:rPr lang="en-US" dirty="0">
                <a:solidFill>
                  <a:srgbClr val="003862"/>
                </a:solidFill>
                <a:latin typeface="Garamond" panose="02020404030301010803" pitchFamily="18" charset="0"/>
              </a:rPr>
              <a:t>T</a:t>
            </a:r>
            <a:r>
              <a:rPr lang="en-US" sz="1800" b="0" dirty="0">
                <a:solidFill>
                  <a:srgbClr val="003862"/>
                </a:solidFill>
                <a:effectLst/>
                <a:latin typeface="Garamond" panose="02020404030301010803" pitchFamily="18" charset="0"/>
              </a:rPr>
              <a:t>he Latino Protect the Vote Hotline: </a:t>
            </a:r>
            <a:r>
              <a:rPr lang="en-US" sz="1800" b="1" dirty="0">
                <a:solidFill>
                  <a:srgbClr val="003862"/>
                </a:solidFill>
                <a:effectLst/>
                <a:latin typeface="Garamond" panose="02020404030301010803" pitchFamily="18" charset="0"/>
              </a:rPr>
              <a:t>888-VE-Y-VOTA.</a:t>
            </a:r>
            <a:endParaRPr kumimoji="0" lang="en-US" sz="1800" b="1" u="none" strike="noStrike" cap="none" spc="0" normalizeH="0" baseline="0" dirty="0">
              <a:ln>
                <a:noFill/>
              </a:ln>
              <a:solidFill>
                <a:srgbClr val="000000"/>
              </a:solidFill>
              <a:effectLst/>
              <a:uFillTx/>
              <a:latin typeface="Calibri"/>
              <a:ea typeface="Calibri"/>
              <a:cs typeface="Calibri"/>
              <a:sym typeface="Calibri"/>
            </a:endParaRPr>
          </a:p>
        </p:txBody>
      </p:sp>
      <p:pic>
        <p:nvPicPr>
          <p:cNvPr id="6" name="Picture 5" descr="A group of people holding a sign posing for the camera&#10;&#10;Description automatically generated">
            <a:extLst>
              <a:ext uri="{FF2B5EF4-FFF2-40B4-BE49-F238E27FC236}">
                <a16:creationId xmlns:a16="http://schemas.microsoft.com/office/drawing/2014/main" id="{690A3590-5644-4AD1-AD27-C649E4CAEA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4756" y="560675"/>
            <a:ext cx="2987350" cy="3983133"/>
          </a:xfrm>
          <a:prstGeom prst="rect">
            <a:avLst/>
          </a:prstGeom>
        </p:spPr>
      </p:pic>
    </p:spTree>
    <p:extLst>
      <p:ext uri="{BB962C8B-B14F-4D97-AF65-F5344CB8AC3E}">
        <p14:creationId xmlns:p14="http://schemas.microsoft.com/office/powerpoint/2010/main" val="3769480998"/>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ldren's Illustrators Unite for Get Out the Vote Campaign">
            <a:extLst>
              <a:ext uri="{FF2B5EF4-FFF2-40B4-BE49-F238E27FC236}">
                <a16:creationId xmlns:a16="http://schemas.microsoft.com/office/drawing/2014/main" id="{C3333246-1040-4679-B9D2-3450B517D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0689" y="1417987"/>
            <a:ext cx="2659000" cy="17093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532474" y="2018928"/>
            <a:ext cx="543895" cy="800628"/>
          </a:xfrm>
          <a:prstGeom prst="rect">
            <a:avLst/>
          </a:prstGeom>
          <a:solidFill>
            <a:srgbClr val="FFFFFF"/>
          </a:solidFill>
          <a:ln w="25400" cap="flat">
            <a:no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
                <a:srgbClr val="4F81BD"/>
              </a:buClr>
              <a:buSzTx/>
              <a:buFont typeface="Arial"/>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31745" name="Rectangle 2"/>
          <p:cNvSpPr>
            <a:spLocks noGrp="1" noChangeArrowheads="1"/>
          </p:cNvSpPr>
          <p:nvPr>
            <p:ph type="title" idx="4294967295"/>
          </p:nvPr>
        </p:nvSpPr>
        <p:spPr>
          <a:xfrm>
            <a:off x="319266" y="839948"/>
            <a:ext cx="10757103" cy="1057275"/>
          </a:xfrm>
          <a:noFill/>
        </p:spPr>
        <p:txBody>
          <a:bodyPr>
            <a:normAutofit/>
          </a:bodyPr>
          <a:lstStyle/>
          <a:p>
            <a:pPr algn="l"/>
            <a:r>
              <a:rPr lang="en-US" sz="2800" b="0" cap="none" dirty="0">
                <a:solidFill>
                  <a:srgbClr val="C00000"/>
                </a:solidFill>
                <a:latin typeface="Gotham"/>
                <a:ea typeface="Times New Roman" charset="0"/>
                <a:cs typeface="Times New Roman" charset="0"/>
              </a:rPr>
              <a:t>4) Remind and promote all elections – federal, state and local</a:t>
            </a:r>
          </a:p>
        </p:txBody>
      </p:sp>
      <p:sp>
        <p:nvSpPr>
          <p:cNvPr id="31746" name="Rectangle 3"/>
          <p:cNvSpPr>
            <a:spLocks noGrp="1" noChangeArrowheads="1"/>
          </p:cNvSpPr>
          <p:nvPr>
            <p:ph idx="4294967295"/>
          </p:nvPr>
        </p:nvSpPr>
        <p:spPr>
          <a:xfrm>
            <a:off x="165254" y="1532709"/>
            <a:ext cx="4847422" cy="4103734"/>
          </a:xfrm>
        </p:spPr>
        <p:txBody>
          <a:bodyPr anchor="t">
            <a:noAutofit/>
          </a:bodyPr>
          <a:lstStyle/>
          <a:p>
            <a:pPr marL="342900" indent="-342900">
              <a:spcBef>
                <a:spcPct val="0"/>
              </a:spcBef>
              <a:spcAft>
                <a:spcPts val="1200"/>
              </a:spcAft>
              <a:buClr>
                <a:srgbClr val="A62E36"/>
              </a:buClr>
              <a:buFont typeface="Arial" panose="020B0604020202020204" pitchFamily="34" charset="0"/>
              <a:buChar char="•"/>
            </a:pPr>
            <a:r>
              <a:rPr lang="en-US" sz="2200" dirty="0">
                <a:solidFill>
                  <a:schemeClr val="tx1"/>
                </a:solidFill>
                <a:latin typeface="Garamond" panose="02020404030301010803" pitchFamily="18" charset="0"/>
                <a:ea typeface="Times New Roman" charset="0"/>
                <a:cs typeface="Times New Roman" charset="0"/>
              </a:rPr>
              <a:t>Being a trusted voice amplifies your effect: </a:t>
            </a:r>
          </a:p>
          <a:p>
            <a:pPr marL="738188" lvl="5" indent="-342900">
              <a:spcBef>
                <a:spcPct val="0"/>
              </a:spcBef>
              <a:spcAft>
                <a:spcPts val="1200"/>
              </a:spcAft>
              <a:buClr>
                <a:srgbClr val="A62E36"/>
              </a:buClr>
              <a:buFont typeface="Wingdings" panose="05000000000000000000" pitchFamily="2" charset="2"/>
              <a:buChar char="ü"/>
            </a:pPr>
            <a:r>
              <a:rPr lang="en-US" sz="2200" dirty="0">
                <a:solidFill>
                  <a:schemeClr val="tx1"/>
                </a:solidFill>
                <a:latin typeface="Garamond" panose="02020404030301010803" pitchFamily="18" charset="0"/>
                <a:ea typeface="Times New Roman" charset="0"/>
                <a:cs typeface="Times New Roman" charset="0"/>
              </a:rPr>
              <a:t>Text/call your networks</a:t>
            </a:r>
          </a:p>
          <a:p>
            <a:pPr marL="738188" lvl="5" indent="-342900">
              <a:spcBef>
                <a:spcPct val="0"/>
              </a:spcBef>
              <a:spcAft>
                <a:spcPts val="1200"/>
              </a:spcAft>
              <a:buClr>
                <a:srgbClr val="A62E36"/>
              </a:buClr>
              <a:buFont typeface="Wingdings" panose="05000000000000000000" pitchFamily="2" charset="2"/>
              <a:buChar char="ü"/>
            </a:pPr>
            <a:r>
              <a:rPr lang="en-US" sz="2200" dirty="0">
                <a:solidFill>
                  <a:schemeClr val="tx1"/>
                </a:solidFill>
                <a:latin typeface="Garamond" panose="02020404030301010803" pitchFamily="18" charset="0"/>
                <a:ea typeface="Times New Roman" charset="0"/>
                <a:cs typeface="Times New Roman" charset="0"/>
              </a:rPr>
              <a:t>Post online – websites, social media, blogs, letters to the editor</a:t>
            </a:r>
          </a:p>
          <a:p>
            <a:pPr marL="738188" lvl="5" indent="-342900">
              <a:spcBef>
                <a:spcPct val="0"/>
              </a:spcBef>
              <a:spcAft>
                <a:spcPts val="1200"/>
              </a:spcAft>
              <a:buClr>
                <a:srgbClr val="A62E36"/>
              </a:buClr>
              <a:buFont typeface="Wingdings" panose="05000000000000000000" pitchFamily="2" charset="2"/>
              <a:buChar char="ü"/>
            </a:pPr>
            <a:r>
              <a:rPr lang="en-US" sz="2200" dirty="0">
                <a:solidFill>
                  <a:schemeClr val="tx1"/>
                </a:solidFill>
                <a:latin typeface="Garamond" panose="02020404030301010803" pitchFamily="18" charset="0"/>
                <a:ea typeface="Times New Roman" charset="0"/>
                <a:cs typeface="Times New Roman" charset="0"/>
              </a:rPr>
              <a:t>Send email reminders, include in your email signature</a:t>
            </a:r>
          </a:p>
          <a:p>
            <a:pPr marL="738188" lvl="5" indent="-342900">
              <a:spcBef>
                <a:spcPct val="0"/>
              </a:spcBef>
              <a:spcAft>
                <a:spcPts val="1200"/>
              </a:spcAft>
              <a:buClr>
                <a:srgbClr val="A62E36"/>
              </a:buClr>
              <a:buFont typeface="Wingdings" panose="05000000000000000000" pitchFamily="2" charset="2"/>
              <a:buChar char="ü"/>
            </a:pPr>
            <a:r>
              <a:rPr lang="en-US" sz="2200" dirty="0">
                <a:solidFill>
                  <a:schemeClr val="tx1"/>
                </a:solidFill>
                <a:latin typeface="Garamond" panose="02020404030301010803" pitchFamily="18" charset="0"/>
                <a:ea typeface="Times New Roman" charset="0"/>
                <a:cs typeface="Times New Roman" charset="0"/>
              </a:rPr>
              <a:t>Promote in waiting rooms, chat rooms, visible spaces</a:t>
            </a:r>
          </a:p>
          <a:p>
            <a:pPr marL="738188" lvl="5" indent="-342900">
              <a:spcBef>
                <a:spcPct val="0"/>
              </a:spcBef>
              <a:spcAft>
                <a:spcPts val="1200"/>
              </a:spcAft>
              <a:buClr>
                <a:srgbClr val="A62E36"/>
              </a:buClr>
              <a:buFont typeface="Wingdings" panose="05000000000000000000" pitchFamily="2" charset="2"/>
              <a:buChar char="ü"/>
            </a:pPr>
            <a:r>
              <a:rPr lang="en-US" sz="2200" dirty="0">
                <a:solidFill>
                  <a:schemeClr val="tx1"/>
                </a:solidFill>
                <a:latin typeface="Garamond" panose="02020404030301010803" pitchFamily="18" charset="0"/>
                <a:ea typeface="Times New Roman" charset="0"/>
                <a:cs typeface="Times New Roman" charset="0"/>
              </a:rPr>
              <a:t>Encourage people to </a:t>
            </a:r>
            <a:r>
              <a:rPr lang="en-US" sz="2200" b="1" dirty="0">
                <a:solidFill>
                  <a:schemeClr val="tx1"/>
                </a:solidFill>
                <a:latin typeface="Garamond" panose="02020404030301010803" pitchFamily="18" charset="0"/>
                <a:ea typeface="Times New Roman" charset="0"/>
                <a:cs typeface="Times New Roman" charset="0"/>
              </a:rPr>
              <a:t>make a plan </a:t>
            </a:r>
            <a:r>
              <a:rPr lang="en-US" sz="2200" dirty="0">
                <a:solidFill>
                  <a:schemeClr val="tx1"/>
                </a:solidFill>
                <a:latin typeface="Garamond" panose="02020404030301010803" pitchFamily="18" charset="0"/>
                <a:ea typeface="Times New Roman" charset="0"/>
                <a:cs typeface="Times New Roman" charset="0"/>
              </a:rPr>
              <a:t>for voting</a:t>
            </a:r>
          </a:p>
        </p:txBody>
      </p:sp>
      <p:pic>
        <p:nvPicPr>
          <p:cNvPr id="4" name="Picture 3">
            <a:extLst>
              <a:ext uri="{FF2B5EF4-FFF2-40B4-BE49-F238E27FC236}">
                <a16:creationId xmlns:a16="http://schemas.microsoft.com/office/drawing/2014/main" id="{7CAA985A-B89D-495A-904A-2EF2367F8202}"/>
              </a:ext>
            </a:extLst>
          </p:cNvPr>
          <p:cNvPicPr>
            <a:picLocks noChangeAspect="1"/>
          </p:cNvPicPr>
          <p:nvPr/>
        </p:nvPicPr>
        <p:blipFill>
          <a:blip r:embed="rId4"/>
          <a:stretch>
            <a:fillRect/>
          </a:stretch>
        </p:blipFill>
        <p:spPr>
          <a:xfrm>
            <a:off x="9117657" y="6144505"/>
            <a:ext cx="2581847" cy="636029"/>
          </a:xfrm>
          <a:prstGeom prst="rect">
            <a:avLst/>
          </a:prstGeom>
        </p:spPr>
      </p:pic>
      <mc:AlternateContent xmlns:mc="http://schemas.openxmlformats.org/markup-compatibility/2006" xmlns:p14="http://schemas.microsoft.com/office/powerpoint/2010/main">
        <mc:Choice Requires="p14">
          <p:contentPart p14:bwMode="auto" r:id="rId5">
            <p14:nvContentPartPr>
              <p14:cNvPr id="32" name="Ink 31">
                <a:extLst>
                  <a:ext uri="{FF2B5EF4-FFF2-40B4-BE49-F238E27FC236}">
                    <a16:creationId xmlns:a16="http://schemas.microsoft.com/office/drawing/2014/main" id="{417EA1CE-7585-4ECE-8161-6D432970E489}"/>
                  </a:ext>
                </a:extLst>
              </p14:cNvPr>
              <p14:cNvContentPartPr/>
              <p14:nvPr/>
            </p14:nvContentPartPr>
            <p14:xfrm>
              <a:off x="11203185" y="4682607"/>
              <a:ext cx="360" cy="360"/>
            </p14:xfrm>
          </p:contentPart>
        </mc:Choice>
        <mc:Fallback xmlns="">
          <p:pic>
            <p:nvPicPr>
              <p:cNvPr id="32" name="Ink 31">
                <a:extLst>
                  <a:ext uri="{FF2B5EF4-FFF2-40B4-BE49-F238E27FC236}">
                    <a16:creationId xmlns:a16="http://schemas.microsoft.com/office/drawing/2014/main" id="{417EA1CE-7585-4ECE-8161-6D432970E489}"/>
                  </a:ext>
                </a:extLst>
              </p:cNvPr>
              <p:cNvPicPr/>
              <p:nvPr/>
            </p:nvPicPr>
            <p:blipFill>
              <a:blip r:embed="rId14"/>
              <a:stretch>
                <a:fillRect/>
              </a:stretch>
            </p:blipFill>
            <p:spPr>
              <a:xfrm>
                <a:off x="11185185" y="4664607"/>
                <a:ext cx="36000" cy="36000"/>
              </a:xfrm>
              <a:prstGeom prst="rect">
                <a:avLst/>
              </a:prstGeom>
            </p:spPr>
          </p:pic>
        </mc:Fallback>
      </mc:AlternateContent>
      <p:sp>
        <p:nvSpPr>
          <p:cNvPr id="2" name="TextBox 1"/>
          <p:cNvSpPr txBox="1"/>
          <p:nvPr/>
        </p:nvSpPr>
        <p:spPr>
          <a:xfrm>
            <a:off x="10477705" y="1967431"/>
            <a:ext cx="1022111" cy="10156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
                <a:srgbClr val="4F81BD"/>
              </a:buClr>
              <a:buSzTx/>
              <a:buFont typeface="Arial"/>
              <a:buNone/>
              <a:tabLst/>
            </a:pPr>
            <a:r>
              <a:rPr kumimoji="0" lang="en-US" sz="6000" b="0" i="0" u="none" strike="noStrike" cap="none" spc="0" normalizeH="0" baseline="0" dirty="0" smtClean="0">
                <a:ln>
                  <a:noFill/>
                </a:ln>
                <a:solidFill>
                  <a:srgbClr val="7030A0"/>
                </a:solidFill>
                <a:effectLst/>
                <a:uFillTx/>
                <a:latin typeface="Calibri"/>
                <a:ea typeface="Calibri"/>
                <a:cs typeface="Calibri"/>
                <a:sym typeface="Calibri"/>
              </a:rPr>
              <a:t>3</a:t>
            </a:r>
            <a:r>
              <a:rPr kumimoji="0" lang="en-US" sz="6000" b="0" i="0" u="none" strike="noStrike" cap="none" spc="0" normalizeH="0" baseline="30000" dirty="0" smtClean="0">
                <a:ln>
                  <a:noFill/>
                </a:ln>
                <a:solidFill>
                  <a:srgbClr val="7030A0"/>
                </a:solidFill>
                <a:effectLst/>
                <a:uFillTx/>
                <a:latin typeface="Calibri"/>
                <a:ea typeface="Calibri"/>
                <a:cs typeface="Calibri"/>
                <a:sym typeface="Calibri"/>
              </a:rPr>
              <a:t>rd</a:t>
            </a:r>
            <a:r>
              <a:rPr kumimoji="0" lang="en-US" sz="6000" b="0" i="0" u="none" strike="noStrike" cap="none" spc="0" normalizeH="0" baseline="0" dirty="0" smtClean="0">
                <a:ln>
                  <a:noFill/>
                </a:ln>
                <a:solidFill>
                  <a:srgbClr val="7030A0"/>
                </a:solidFill>
                <a:effectLst/>
                <a:uFillTx/>
                <a:latin typeface="Calibri"/>
                <a:ea typeface="Calibri"/>
                <a:cs typeface="Calibri"/>
                <a:sym typeface="Calibri"/>
              </a:rPr>
              <a:t> </a:t>
            </a:r>
            <a:endParaRPr kumimoji="0" lang="en-US" sz="6000" b="0" i="0" u="none" strike="noStrike" cap="none" spc="0" normalizeH="0" baseline="0" dirty="0">
              <a:ln>
                <a:noFill/>
              </a:ln>
              <a:solidFill>
                <a:srgbClr val="7030A0"/>
              </a:solidFill>
              <a:effectLst/>
              <a:uFillTx/>
              <a:latin typeface="Calibri"/>
              <a:ea typeface="Calibri"/>
              <a:cs typeface="Calibri"/>
              <a:sym typeface="Calibri"/>
            </a:endParaRPr>
          </a:p>
        </p:txBody>
      </p:sp>
      <p:sp>
        <p:nvSpPr>
          <p:cNvPr id="6" name="Rectangular Callout 5"/>
          <p:cNvSpPr/>
          <p:nvPr/>
        </p:nvSpPr>
        <p:spPr>
          <a:xfrm>
            <a:off x="5615126" y="1368586"/>
            <a:ext cx="3534650" cy="4431980"/>
          </a:xfrm>
          <a:prstGeom prst="wedgeRectCallout">
            <a:avLst/>
          </a:prstGeom>
          <a:solidFill>
            <a:schemeClr val="bg1">
              <a:lumMod val="95000"/>
            </a:schemeClr>
          </a:solidFill>
          <a:ln w="25400" cap="flat">
            <a:solidFill>
              <a:srgbClr val="4F81BD"/>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rtl="0"/>
            <a:r>
              <a:rPr lang="en-US" dirty="0"/>
              <a:t>We are reaching out to make sure your </a:t>
            </a:r>
            <a:r>
              <a:rPr lang="en-US" b="1" dirty="0"/>
              <a:t>voice and vote count on election day!  </a:t>
            </a:r>
            <a:endParaRPr lang="en-US" sz="1600" dirty="0"/>
          </a:p>
          <a:p>
            <a:pPr rtl="0"/>
            <a:r>
              <a:rPr lang="en-US" dirty="0"/>
              <a:t>-- Find your polling location, polls are open 6am-8pm</a:t>
            </a:r>
            <a:endParaRPr lang="en-US" sz="1600" dirty="0"/>
          </a:p>
          <a:p>
            <a:pPr rtl="0"/>
            <a:r>
              <a:rPr lang="en-US" dirty="0"/>
              <a:t>-- Here are the candidates on the ballot</a:t>
            </a:r>
            <a:endParaRPr lang="en-US" sz="1600" dirty="0"/>
          </a:p>
          <a:p>
            <a:pPr rtl="0"/>
            <a:r>
              <a:rPr lang="en-US" dirty="0"/>
              <a:t>-- You can find ride information here.</a:t>
            </a:r>
            <a:endParaRPr lang="en-US" sz="1600" dirty="0"/>
          </a:p>
          <a:p>
            <a:pPr rtl="0"/>
            <a:r>
              <a:rPr lang="en-US" dirty="0"/>
              <a:t>--Know your voting rights! </a:t>
            </a:r>
            <a:endParaRPr lang="en-US" sz="1600" dirty="0"/>
          </a:p>
          <a:p>
            <a:pPr rtl="0"/>
            <a:r>
              <a:rPr lang="en-US" sz="1600" dirty="0"/>
              <a:t/>
            </a:r>
            <a:br>
              <a:rPr lang="en-US" sz="1600" dirty="0"/>
            </a:br>
            <a:r>
              <a:rPr lang="en-US" dirty="0"/>
              <a:t>Don’t forget to bring a friend! Call us at 555-555-5555 if you have questions.  #</a:t>
            </a:r>
            <a:r>
              <a:rPr lang="en-US" dirty="0" err="1"/>
              <a:t>whenweallvote</a:t>
            </a:r>
            <a:endParaRPr lang="en-US" sz="1600" dirty="0"/>
          </a:p>
          <a:p>
            <a:r>
              <a:rPr lang="en-US" sz="1600" dirty="0"/>
              <a:t/>
            </a:r>
            <a:br>
              <a:rPr lang="en-US" sz="1600" dirty="0"/>
            </a:br>
            <a:endParaRPr lang="en-US" sz="1600" dirty="0"/>
          </a:p>
        </p:txBody>
      </p:sp>
    </p:spTree>
    <p:extLst>
      <p:ext uri="{BB962C8B-B14F-4D97-AF65-F5344CB8AC3E}">
        <p14:creationId xmlns:p14="http://schemas.microsoft.com/office/powerpoint/2010/main" val="3147734533"/>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idx="4294967295"/>
          </p:nvPr>
        </p:nvSpPr>
        <p:spPr>
          <a:xfrm>
            <a:off x="1000788" y="852908"/>
            <a:ext cx="10837639" cy="1033618"/>
          </a:xfrm>
          <a:noFill/>
        </p:spPr>
        <p:txBody>
          <a:bodyPr>
            <a:normAutofit fontScale="90000"/>
          </a:bodyPr>
          <a:lstStyle/>
          <a:p>
            <a:pPr algn="l"/>
            <a:r>
              <a:rPr lang="en-US" sz="2800" b="0" cap="none" dirty="0">
                <a:solidFill>
                  <a:srgbClr val="C00000"/>
                </a:solidFill>
                <a:latin typeface="Gotham"/>
                <a:ea typeface="Times New Roman" charset="0"/>
                <a:cs typeface="Times New Roman" charset="0"/>
              </a:rPr>
              <a:t>5) Advocate for voting rights and access in your town/state and push Congress to reinstate preclearance (“section 5”) in the Voting Rights Act  </a:t>
            </a:r>
          </a:p>
        </p:txBody>
      </p:sp>
      <p:pic>
        <p:nvPicPr>
          <p:cNvPr id="4" name="Picture 3">
            <a:extLst>
              <a:ext uri="{FF2B5EF4-FFF2-40B4-BE49-F238E27FC236}">
                <a16:creationId xmlns:a16="http://schemas.microsoft.com/office/drawing/2014/main" id="{7CAA985A-B89D-495A-904A-2EF2367F8202}"/>
              </a:ext>
            </a:extLst>
          </p:cNvPr>
          <p:cNvPicPr>
            <a:picLocks noChangeAspect="1"/>
          </p:cNvPicPr>
          <p:nvPr/>
        </p:nvPicPr>
        <p:blipFill>
          <a:blip r:embed="rId3"/>
          <a:stretch>
            <a:fillRect/>
          </a:stretch>
        </p:blipFill>
        <p:spPr>
          <a:xfrm>
            <a:off x="9256580" y="6084382"/>
            <a:ext cx="2581847" cy="636029"/>
          </a:xfrm>
          <a:prstGeom prst="rect">
            <a:avLst/>
          </a:prstGeom>
        </p:spPr>
      </p:pic>
      <p:pic>
        <p:nvPicPr>
          <p:cNvPr id="6146" name="Picture 2" descr="Let Florida Vote: Advocate! | ACLU of Florida">
            <a:extLst>
              <a:ext uri="{FF2B5EF4-FFF2-40B4-BE49-F238E27FC236}">
                <a16:creationId xmlns:a16="http://schemas.microsoft.com/office/drawing/2014/main" id="{837208A7-35A5-4ADF-AEF4-ADE1ABDF8B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788" y="2197245"/>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ssue One – Brennan Center for Justice">
            <a:extLst>
              <a:ext uri="{FF2B5EF4-FFF2-40B4-BE49-F238E27FC236}">
                <a16:creationId xmlns:a16="http://schemas.microsoft.com/office/drawing/2014/main" id="{C9B89B67-22D2-489C-BB77-5E124F02FB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5156" y="1754909"/>
            <a:ext cx="4043271" cy="283094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Southern Poverty Law Center - Donate">
            <a:extLst>
              <a:ext uri="{FF2B5EF4-FFF2-40B4-BE49-F238E27FC236}">
                <a16:creationId xmlns:a16="http://schemas.microsoft.com/office/drawing/2014/main" id="{DBFE8C33-5FF7-4B5A-B15F-C3647F6CA9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0303" y="2128549"/>
            <a:ext cx="32670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Unlock The Vote - Home | Facebook">
            <a:extLst>
              <a:ext uri="{FF2B5EF4-FFF2-40B4-BE49-F238E27FC236}">
                <a16:creationId xmlns:a16="http://schemas.microsoft.com/office/drawing/2014/main" id="{47F2B4AA-3BBE-49B1-A0FF-9A2FFE12FD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0068" y="4182343"/>
            <a:ext cx="3639095" cy="1599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820330"/>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4797DF-1496-4095-8B3A-023222A54A80}"/>
              </a:ext>
            </a:extLst>
          </p:cNvPr>
          <p:cNvSpPr txBox="1"/>
          <p:nvPr/>
        </p:nvSpPr>
        <p:spPr>
          <a:xfrm>
            <a:off x="472440" y="1690199"/>
            <a:ext cx="11719560" cy="298543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R="0" lvl="0">
              <a:spcBef>
                <a:spcPts val="0"/>
              </a:spcBef>
              <a:spcAft>
                <a:spcPts val="0"/>
              </a:spcAft>
            </a:pPr>
            <a:endParaRPr lang="en-US" sz="1200" b="1" dirty="0" smtClean="0">
              <a:effectLst/>
              <a:latin typeface="Baskerville Old Face" panose="02020602080505020303"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2200" dirty="0" smtClean="0">
                <a:latin typeface="Garamond" panose="02020404030301010803" pitchFamily="18" charset="0"/>
                <a:ea typeface="Times New Roman" panose="02020603050405020304" pitchFamily="18" charset="0"/>
                <a:cs typeface="Times New Roman" panose="02020603050405020304" pitchFamily="18" charset="0"/>
              </a:rPr>
              <a:t>Health care settings</a:t>
            </a:r>
          </a:p>
          <a:p>
            <a:pPr marL="342900" marR="0" lvl="0" indent="-342900">
              <a:spcBef>
                <a:spcPts val="0"/>
              </a:spcBef>
              <a:spcAft>
                <a:spcPts val="0"/>
              </a:spcAft>
              <a:buFont typeface="Arial" panose="020B0604020202020204" pitchFamily="34" charset="0"/>
              <a:buChar char="•"/>
            </a:pPr>
            <a:r>
              <a:rPr lang="en-US" sz="2200" dirty="0" smtClean="0">
                <a:latin typeface="Garamond" panose="02020404030301010803" pitchFamily="18" charset="0"/>
                <a:ea typeface="Times New Roman" panose="02020603050405020304" pitchFamily="18" charset="0"/>
                <a:cs typeface="Times New Roman" panose="02020603050405020304" pitchFamily="18" charset="0"/>
              </a:rPr>
              <a:t>Schools</a:t>
            </a:r>
          </a:p>
          <a:p>
            <a:pPr marL="342900" marR="0" lvl="0" indent="-342900">
              <a:spcBef>
                <a:spcPts val="0"/>
              </a:spcBef>
              <a:spcAft>
                <a:spcPts val="0"/>
              </a:spcAft>
              <a:buFont typeface="Arial" panose="020B0604020202020204" pitchFamily="34" charset="0"/>
              <a:buChar char="•"/>
            </a:pPr>
            <a:r>
              <a:rPr lang="en-US" sz="2200" dirty="0" smtClean="0">
                <a:effectLst/>
                <a:latin typeface="Garamond" panose="02020404030301010803" pitchFamily="18" charset="0"/>
                <a:ea typeface="Times New Roman" panose="02020603050405020304" pitchFamily="18" charset="0"/>
                <a:cs typeface="Times New Roman" panose="02020603050405020304" pitchFamily="18" charset="0"/>
              </a:rPr>
              <a:t>Shelters</a:t>
            </a:r>
          </a:p>
          <a:p>
            <a:pPr marL="342900" marR="0" lvl="0" indent="-342900">
              <a:spcBef>
                <a:spcPts val="0"/>
              </a:spcBef>
              <a:spcAft>
                <a:spcPts val="0"/>
              </a:spcAft>
              <a:buFont typeface="Arial" panose="020B0604020202020204" pitchFamily="34" charset="0"/>
              <a:buChar char="•"/>
            </a:pPr>
            <a:r>
              <a:rPr lang="en-US" sz="2200" dirty="0" smtClean="0">
                <a:latin typeface="Garamond" panose="02020404030301010803" pitchFamily="18" charset="0"/>
                <a:ea typeface="Times New Roman" panose="02020603050405020304" pitchFamily="18" charset="0"/>
                <a:cs typeface="Times New Roman" panose="02020603050405020304" pitchFamily="18" charset="0"/>
              </a:rPr>
              <a:t>Libraries</a:t>
            </a:r>
          </a:p>
          <a:p>
            <a:pPr marL="342900" marR="0" lvl="0" indent="-342900">
              <a:spcBef>
                <a:spcPts val="0"/>
              </a:spcBef>
              <a:spcAft>
                <a:spcPts val="0"/>
              </a:spcAft>
              <a:buFont typeface="Arial" panose="020B0604020202020204" pitchFamily="34" charset="0"/>
              <a:buChar char="•"/>
            </a:pPr>
            <a:r>
              <a:rPr lang="en-US" sz="2200" dirty="0" smtClean="0">
                <a:latin typeface="Garamond" panose="02020404030301010803" pitchFamily="18" charset="0"/>
                <a:ea typeface="Times New Roman" panose="02020603050405020304" pitchFamily="18" charset="0"/>
                <a:cs typeface="Times New Roman" panose="02020603050405020304" pitchFamily="18" charset="0"/>
              </a:rPr>
              <a:t>Outpatient clinics</a:t>
            </a:r>
          </a:p>
          <a:p>
            <a:pPr marL="342900" marR="0" lvl="0" indent="-342900">
              <a:spcBef>
                <a:spcPts val="0"/>
              </a:spcBef>
              <a:spcAft>
                <a:spcPts val="0"/>
              </a:spcAft>
              <a:buFont typeface="Arial" panose="020B0604020202020204" pitchFamily="34" charset="0"/>
              <a:buChar char="•"/>
            </a:pPr>
            <a:r>
              <a:rPr lang="en-US" sz="2200" dirty="0" smtClean="0">
                <a:effectLst/>
                <a:latin typeface="Garamond" panose="02020404030301010803" pitchFamily="18" charset="0"/>
                <a:ea typeface="Times New Roman" panose="02020603050405020304" pitchFamily="18" charset="0"/>
                <a:cs typeface="Times New Roman" panose="02020603050405020304" pitchFamily="18" charset="0"/>
              </a:rPr>
              <a:t>After school programs</a:t>
            </a:r>
          </a:p>
          <a:p>
            <a:pPr marL="342900" marR="0" lvl="0" indent="-342900">
              <a:spcBef>
                <a:spcPts val="0"/>
              </a:spcBef>
              <a:spcAft>
                <a:spcPts val="0"/>
              </a:spcAft>
              <a:buFont typeface="Arial" panose="020B0604020202020204" pitchFamily="34" charset="0"/>
              <a:buChar char="•"/>
            </a:pPr>
            <a:r>
              <a:rPr lang="en-US" sz="2200" dirty="0" smtClean="0">
                <a:latin typeface="Garamond" panose="02020404030301010803" pitchFamily="18" charset="0"/>
                <a:ea typeface="Times New Roman" panose="02020603050405020304" pitchFamily="18" charset="0"/>
                <a:cs typeface="Times New Roman" panose="02020603050405020304" pitchFamily="18" charset="0"/>
              </a:rPr>
              <a:t>Food pantries</a:t>
            </a:r>
          </a:p>
          <a:p>
            <a:pPr marL="342900" marR="0" lvl="0" indent="-342900">
              <a:spcBef>
                <a:spcPts val="0"/>
              </a:spcBef>
              <a:spcAft>
                <a:spcPts val="0"/>
              </a:spcAft>
              <a:buFont typeface="Arial" panose="020B0604020202020204" pitchFamily="34" charset="0"/>
              <a:buChar char="•"/>
            </a:pPr>
            <a:r>
              <a:rPr lang="en-US" sz="2200" dirty="0" smtClean="0">
                <a:latin typeface="Garamond" panose="02020404030301010803" pitchFamily="18" charset="0"/>
                <a:ea typeface="Times New Roman" panose="02020603050405020304" pitchFamily="18" charset="0"/>
                <a:cs typeface="Times New Roman" panose="02020603050405020304" pitchFamily="18" charset="0"/>
              </a:rPr>
              <a:t>VAs</a:t>
            </a:r>
          </a:p>
        </p:txBody>
      </p:sp>
      <p:sp>
        <p:nvSpPr>
          <p:cNvPr id="5" name="Rectangle 2"/>
          <p:cNvSpPr txBox="1">
            <a:spLocks noChangeArrowheads="1"/>
          </p:cNvSpPr>
          <p:nvPr/>
        </p:nvSpPr>
        <p:spPr>
          <a:xfrm>
            <a:off x="278381" y="773942"/>
            <a:ext cx="11274195" cy="1057275"/>
          </a:xfrm>
          <a:prstGeom prst="rect">
            <a:avLst/>
          </a:prstGeom>
          <a:noFill/>
          <a:ln w="12700">
            <a:miter lim="400000"/>
          </a:ln>
          <a:extLst>
            <a:ext uri="{C572A759-6A51-4108-AA02-DFA0A04FC94B}">
              <ma14:wrappingTextBoxFlag xmlns:ma14="http://schemas.microsoft.com/office/mac/drawingml/2011/main" xmlns="" val="1"/>
            </a:ext>
          </a:extLst>
        </p:spPr>
        <p:txBody>
          <a:bodyPr lIns="45719" rIns="45719">
            <a:normAutofit/>
          </a:bodyPr>
          <a:lstStyle>
            <a:lvl1pPr>
              <a:buClr>
                <a:srgbClr val="4F81BD"/>
              </a:buClr>
              <a:buFont typeface="Arial"/>
              <a:defRPr sz="4000" b="1" cap="all">
                <a:latin typeface="Calibri"/>
                <a:ea typeface="Calibri"/>
                <a:cs typeface="Calibri"/>
                <a:sym typeface="Calibri"/>
              </a:defRPr>
            </a:lvl1pPr>
            <a:lvl2pPr>
              <a:buClr>
                <a:srgbClr val="4F81BD"/>
              </a:buClr>
              <a:buFont typeface="Arial"/>
              <a:defRPr sz="4000" b="1" cap="all">
                <a:latin typeface="Calibri"/>
                <a:ea typeface="Calibri"/>
                <a:cs typeface="Calibri"/>
                <a:sym typeface="Calibri"/>
              </a:defRPr>
            </a:lvl2pPr>
            <a:lvl3pPr>
              <a:buClr>
                <a:srgbClr val="4F81BD"/>
              </a:buClr>
              <a:buFont typeface="Arial"/>
              <a:defRPr sz="4000" b="1" cap="all">
                <a:latin typeface="Calibri"/>
                <a:ea typeface="Calibri"/>
                <a:cs typeface="Calibri"/>
                <a:sym typeface="Calibri"/>
              </a:defRPr>
            </a:lvl3pPr>
            <a:lvl4pPr>
              <a:buClr>
                <a:srgbClr val="4F81BD"/>
              </a:buClr>
              <a:buFont typeface="Arial"/>
              <a:defRPr sz="4000" b="1" cap="all">
                <a:latin typeface="Calibri"/>
                <a:ea typeface="Calibri"/>
                <a:cs typeface="Calibri"/>
                <a:sym typeface="Calibri"/>
              </a:defRPr>
            </a:lvl4pPr>
            <a:lvl5pPr>
              <a:buClr>
                <a:srgbClr val="4F81BD"/>
              </a:buClr>
              <a:buSzPct val="100000"/>
              <a:buFont typeface="Arial"/>
              <a:buChar char="–"/>
              <a:defRPr sz="4000" b="1" cap="all">
                <a:latin typeface="Calibri"/>
                <a:ea typeface="Calibri"/>
                <a:cs typeface="Calibri"/>
                <a:sym typeface="Calibri"/>
              </a:defRPr>
            </a:lvl5pPr>
            <a:lvl6pPr>
              <a:buClr>
                <a:srgbClr val="4F81BD"/>
              </a:buClr>
              <a:buSzPct val="100000"/>
              <a:buFont typeface="Arial"/>
              <a:buChar char="–"/>
              <a:defRPr sz="4000" b="1" cap="all">
                <a:latin typeface="Calibri"/>
                <a:ea typeface="Calibri"/>
                <a:cs typeface="Calibri"/>
                <a:sym typeface="Calibri"/>
              </a:defRPr>
            </a:lvl6pPr>
            <a:lvl7pPr>
              <a:buClr>
                <a:srgbClr val="4F81BD"/>
              </a:buClr>
              <a:buSzPct val="100000"/>
              <a:buFont typeface="Arial"/>
              <a:buChar char="–"/>
              <a:defRPr sz="4000" b="1" cap="all">
                <a:latin typeface="Calibri"/>
                <a:ea typeface="Calibri"/>
                <a:cs typeface="Calibri"/>
                <a:sym typeface="Calibri"/>
              </a:defRPr>
            </a:lvl7pPr>
            <a:lvl8pPr>
              <a:buClr>
                <a:srgbClr val="4F81BD"/>
              </a:buClr>
              <a:buSzPct val="100000"/>
              <a:buFont typeface="Arial"/>
              <a:buChar char="–"/>
              <a:defRPr sz="4000" b="1" cap="all">
                <a:latin typeface="Calibri"/>
                <a:ea typeface="Calibri"/>
                <a:cs typeface="Calibri"/>
                <a:sym typeface="Calibri"/>
              </a:defRPr>
            </a:lvl8pPr>
            <a:lvl9pPr>
              <a:buClr>
                <a:srgbClr val="4F81BD"/>
              </a:buClr>
              <a:buSzPct val="100000"/>
              <a:buFont typeface="Arial"/>
              <a:buChar char="–"/>
              <a:defRPr sz="4000" b="1" cap="all">
                <a:latin typeface="Calibri"/>
                <a:ea typeface="Calibri"/>
                <a:cs typeface="Calibri"/>
                <a:sym typeface="Calibri"/>
              </a:defRPr>
            </a:lvl9pPr>
          </a:lstStyle>
          <a:p>
            <a:pPr algn="l"/>
            <a:r>
              <a:rPr lang="en-US" sz="2400" b="0" cap="none" dirty="0" smtClean="0">
                <a:solidFill>
                  <a:srgbClr val="C00000"/>
                </a:solidFill>
                <a:latin typeface="Gotham"/>
                <a:ea typeface="Times New Roman" charset="0"/>
                <a:cs typeface="Times New Roman" charset="0"/>
              </a:rPr>
              <a:t>6)  Change the culture: Integrate voter engagement to your practice, agency and community</a:t>
            </a:r>
            <a:endParaRPr lang="en-US" sz="2400" b="0" cap="none" dirty="0">
              <a:solidFill>
                <a:srgbClr val="C00000"/>
              </a:solidFill>
              <a:latin typeface="Gotham"/>
              <a:ea typeface="Times New Roman" charset="0"/>
              <a:cs typeface="Times New Roman" charset="0"/>
            </a:endParaRPr>
          </a:p>
        </p:txBody>
      </p:sp>
    </p:spTree>
    <p:extLst>
      <p:ext uri="{BB962C8B-B14F-4D97-AF65-F5344CB8AC3E}">
        <p14:creationId xmlns:p14="http://schemas.microsoft.com/office/powerpoint/2010/main" val="842917045"/>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own Arrow Callout 21"/>
          <p:cNvSpPr/>
          <p:nvPr/>
        </p:nvSpPr>
        <p:spPr>
          <a:xfrm>
            <a:off x="1895407" y="2572857"/>
            <a:ext cx="8259582" cy="741906"/>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Callout 22"/>
          <p:cNvSpPr/>
          <p:nvPr/>
        </p:nvSpPr>
        <p:spPr>
          <a:xfrm>
            <a:off x="4535056" y="3366000"/>
            <a:ext cx="2941672" cy="945746"/>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Callout 23"/>
          <p:cNvSpPr/>
          <p:nvPr/>
        </p:nvSpPr>
        <p:spPr>
          <a:xfrm>
            <a:off x="2022658" y="4347106"/>
            <a:ext cx="8000999" cy="877908"/>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Process 25"/>
          <p:cNvSpPr/>
          <p:nvPr/>
        </p:nvSpPr>
        <p:spPr>
          <a:xfrm>
            <a:off x="3446914" y="5293660"/>
            <a:ext cx="5592423" cy="69426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Callout 20"/>
          <p:cNvSpPr/>
          <p:nvPr/>
        </p:nvSpPr>
        <p:spPr>
          <a:xfrm>
            <a:off x="2410690" y="1754908"/>
            <a:ext cx="7192066" cy="643911"/>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747493" y="3470006"/>
            <a:ext cx="2660073" cy="400110"/>
          </a:xfrm>
          <a:prstGeom prst="rect">
            <a:avLst/>
          </a:prstGeom>
          <a:noFill/>
        </p:spPr>
        <p:txBody>
          <a:bodyPr wrap="square" rtlCol="0">
            <a:spAutoFit/>
          </a:bodyPr>
          <a:lstStyle/>
          <a:p>
            <a:pPr marL="50800" indent="1588"/>
            <a:r>
              <a:rPr lang="en-US" altLang="en-US" sz="2000" dirty="0">
                <a:latin typeface="Arial Narrow" panose="020B0606020202030204" pitchFamily="34" charset="0"/>
              </a:rPr>
              <a:t>Voter turnout increases</a:t>
            </a:r>
            <a:endParaRPr lang="en-US" altLang="en-US" sz="1600" dirty="0">
              <a:latin typeface="Arial Narrow" panose="020B0606020202030204" pitchFamily="34" charset="0"/>
            </a:endParaRPr>
          </a:p>
        </p:txBody>
      </p:sp>
      <p:sp>
        <p:nvSpPr>
          <p:cNvPr id="6" name="TextBox 5"/>
          <p:cNvSpPr txBox="1"/>
          <p:nvPr/>
        </p:nvSpPr>
        <p:spPr>
          <a:xfrm>
            <a:off x="2788520" y="4415752"/>
            <a:ext cx="8007041" cy="400110"/>
          </a:xfrm>
          <a:prstGeom prst="rect">
            <a:avLst/>
          </a:prstGeom>
          <a:noFill/>
        </p:spPr>
        <p:txBody>
          <a:bodyPr wrap="square" rtlCol="0">
            <a:spAutoFit/>
          </a:bodyPr>
          <a:lstStyle/>
          <a:p>
            <a:pPr marL="50800" indent="1588"/>
            <a:r>
              <a:rPr lang="en-US" altLang="en-US" sz="2000" dirty="0">
                <a:latin typeface="Arial Narrow" panose="020B0606020202030204" pitchFamily="34" charset="0"/>
              </a:rPr>
              <a:t>More candidates, more accountability, better leaders, better policy  </a:t>
            </a:r>
          </a:p>
        </p:txBody>
      </p:sp>
      <p:sp>
        <p:nvSpPr>
          <p:cNvPr id="7" name="Title 11"/>
          <p:cNvSpPr txBox="1">
            <a:spLocks/>
          </p:cNvSpPr>
          <p:nvPr/>
        </p:nvSpPr>
        <p:spPr>
          <a:xfrm>
            <a:off x="2146040" y="793883"/>
            <a:ext cx="9781508" cy="795403"/>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400" dirty="0">
                <a:solidFill>
                  <a:srgbClr val="C00000"/>
                </a:solidFill>
              </a:rPr>
              <a:t>Inclusive democracy, better outcomes</a:t>
            </a:r>
          </a:p>
        </p:txBody>
      </p:sp>
      <p:sp>
        <p:nvSpPr>
          <p:cNvPr id="8" name="TextBox 7"/>
          <p:cNvSpPr txBox="1"/>
          <p:nvPr/>
        </p:nvSpPr>
        <p:spPr>
          <a:xfrm>
            <a:off x="2788520" y="1743453"/>
            <a:ext cx="7890164" cy="400110"/>
          </a:xfrm>
          <a:prstGeom prst="rect">
            <a:avLst/>
          </a:prstGeom>
          <a:noFill/>
        </p:spPr>
        <p:txBody>
          <a:bodyPr wrap="square" rtlCol="0">
            <a:spAutoFit/>
          </a:bodyPr>
          <a:lstStyle/>
          <a:p>
            <a:r>
              <a:rPr lang="en-US" sz="2000" dirty="0">
                <a:latin typeface="Arial Narrow" panose="020B0606020202030204" pitchFamily="34" charset="0"/>
              </a:rPr>
              <a:t>Social workers &amp; agencies support voting as indicator of health  </a:t>
            </a:r>
          </a:p>
        </p:txBody>
      </p:sp>
      <p:sp>
        <p:nvSpPr>
          <p:cNvPr id="9" name="TextBox 8"/>
          <p:cNvSpPr txBox="1"/>
          <p:nvPr/>
        </p:nvSpPr>
        <p:spPr>
          <a:xfrm>
            <a:off x="2892935" y="2590093"/>
            <a:ext cx="9032661" cy="400110"/>
          </a:xfrm>
          <a:prstGeom prst="rect">
            <a:avLst/>
          </a:prstGeom>
          <a:noFill/>
        </p:spPr>
        <p:txBody>
          <a:bodyPr wrap="square" rtlCol="0">
            <a:spAutoFit/>
          </a:bodyPr>
          <a:lstStyle/>
          <a:p>
            <a:pPr marL="50800" indent="1588"/>
            <a:r>
              <a:rPr lang="en-US" altLang="en-US" sz="2000" dirty="0">
                <a:latin typeface="Arial Narrow" panose="020B0606020202030204" pitchFamily="34" charset="0"/>
              </a:rPr>
              <a:t>Social workers &amp; agencies register voters &amp; address barriers</a:t>
            </a:r>
          </a:p>
        </p:txBody>
      </p:sp>
      <p:sp>
        <p:nvSpPr>
          <p:cNvPr id="12" name="TextBox 11"/>
          <p:cNvSpPr txBox="1"/>
          <p:nvPr/>
        </p:nvSpPr>
        <p:spPr>
          <a:xfrm>
            <a:off x="4010333" y="5379181"/>
            <a:ext cx="5592423" cy="523220"/>
          </a:xfrm>
          <a:prstGeom prst="rect">
            <a:avLst/>
          </a:prstGeom>
          <a:noFill/>
        </p:spPr>
        <p:txBody>
          <a:bodyPr wrap="square" rtlCol="0">
            <a:spAutoFit/>
          </a:bodyPr>
          <a:lstStyle/>
          <a:p>
            <a:pPr marL="50800" indent="1588"/>
            <a:r>
              <a:rPr lang="en-US" altLang="en-US" sz="2800" dirty="0">
                <a:latin typeface="Arial Narrow" panose="020B0606020202030204" pitchFamily="34" charset="0"/>
              </a:rPr>
              <a:t>Better outcomes for communities</a:t>
            </a:r>
            <a:endParaRPr lang="en-US" altLang="en-US" sz="2000" dirty="0">
              <a:latin typeface="Arial Narrow" panose="020B0606020202030204" pitchFamily="34" charset="0"/>
            </a:endParaRPr>
          </a:p>
        </p:txBody>
      </p:sp>
    </p:spTree>
    <p:extLst>
      <p:ext uri="{BB962C8B-B14F-4D97-AF65-F5344CB8AC3E}">
        <p14:creationId xmlns:p14="http://schemas.microsoft.com/office/powerpoint/2010/main" val="916339906"/>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7606" y="994993"/>
            <a:ext cx="11061835" cy="886523"/>
          </a:xfrm>
        </p:spPr>
        <p:txBody>
          <a:bodyPr>
            <a:noAutofit/>
          </a:bodyPr>
          <a:lstStyle/>
          <a:p>
            <a:pPr algn="l"/>
            <a:r>
              <a:rPr lang="en-US" sz="3200" b="0" cap="none" dirty="0" smtClean="0">
                <a:solidFill>
                  <a:srgbClr val="C00000"/>
                </a:solidFill>
                <a:latin typeface="Gotham"/>
                <a:ea typeface="Times New Roman" charset="0"/>
                <a:cs typeface="Arial" panose="020B0604020202020204" pitchFamily="34" charset="0"/>
              </a:rPr>
              <a:t>More ideas for building civic engagement and connection…</a:t>
            </a:r>
            <a:endParaRPr lang="en-US" sz="3200" b="0" cap="none" dirty="0">
              <a:solidFill>
                <a:srgbClr val="C00000"/>
              </a:solidFill>
              <a:latin typeface="Gotham"/>
              <a:ea typeface="Times New Roman" charset="0"/>
              <a:cs typeface="Arial" panose="020B0604020202020204" pitchFamily="34" charset="0"/>
            </a:endParaRPr>
          </a:p>
        </p:txBody>
      </p:sp>
      <p:sp>
        <p:nvSpPr>
          <p:cNvPr id="6" name="TextBox 5"/>
          <p:cNvSpPr txBox="1"/>
          <p:nvPr/>
        </p:nvSpPr>
        <p:spPr>
          <a:xfrm>
            <a:off x="432619" y="1750142"/>
            <a:ext cx="9085008" cy="4093428"/>
          </a:xfrm>
          <a:prstGeom prst="rect">
            <a:avLst/>
          </a:prstGeom>
          <a:noFill/>
        </p:spPr>
        <p:txBody>
          <a:bodyPr wrap="square" rtlCol="0">
            <a:spAutoFit/>
          </a:bodyPr>
          <a:lstStyle/>
          <a:p>
            <a:pPr marL="457200" indent="-457200">
              <a:buClr>
                <a:schemeClr val="tx1"/>
              </a:buClr>
              <a:buFont typeface="Arial" panose="020B0604020202020204" pitchFamily="34" charset="0"/>
              <a:buChar char="•"/>
            </a:pPr>
            <a:r>
              <a:rPr lang="en-US" sz="2400" dirty="0" smtClean="0">
                <a:latin typeface="Garamond" panose="02020404030301010803" pitchFamily="18" charset="0"/>
                <a:ea typeface="Times New Roman" charset="0"/>
                <a:cs typeface="Times New Roman" charset="0"/>
              </a:rPr>
              <a:t>Host </a:t>
            </a:r>
            <a:r>
              <a:rPr lang="en-US" sz="2400" dirty="0" smtClean="0">
                <a:latin typeface="Garamond" panose="02020404030301010803" pitchFamily="18" charset="0"/>
                <a:ea typeface="Times New Roman" charset="0"/>
                <a:cs typeface="Times New Roman" charset="0"/>
              </a:rPr>
              <a:t>screening parties for movies like RIGGED or 13th</a:t>
            </a:r>
          </a:p>
          <a:p>
            <a:pPr marL="457200" indent="-457200">
              <a:buClr>
                <a:schemeClr val="tx1"/>
              </a:buClr>
              <a:buFont typeface="Arial" panose="020B0604020202020204" pitchFamily="34" charset="0"/>
              <a:buChar char="•"/>
            </a:pPr>
            <a:r>
              <a:rPr lang="en-US" sz="2400" dirty="0" smtClean="0">
                <a:latin typeface="Garamond" panose="02020404030301010803" pitchFamily="18" charset="0"/>
                <a:ea typeface="Times New Roman" charset="0"/>
                <a:cs typeface="Times New Roman" charset="0"/>
              </a:rPr>
              <a:t>Contact your elected officials and encourage others to do the same. </a:t>
            </a:r>
          </a:p>
          <a:p>
            <a:pPr marL="457200" indent="-457200">
              <a:buClr>
                <a:schemeClr val="tx1"/>
              </a:buClr>
              <a:buFont typeface="Arial" panose="020B0604020202020204" pitchFamily="34" charset="0"/>
              <a:buChar char="•"/>
            </a:pPr>
            <a:r>
              <a:rPr lang="en-US" sz="2400" dirty="0" smtClean="0">
                <a:latin typeface="Garamond" panose="02020404030301010803" pitchFamily="18" charset="0"/>
                <a:ea typeface="Times New Roman" charset="0"/>
                <a:cs typeface="Times New Roman" charset="0"/>
              </a:rPr>
              <a:t>Invite elected officials to your meetings and events</a:t>
            </a:r>
          </a:p>
          <a:p>
            <a:pPr marL="457200" indent="-457200">
              <a:buClr>
                <a:schemeClr val="tx1"/>
              </a:buClr>
              <a:buFont typeface="Arial" panose="020B0604020202020204" pitchFamily="34" charset="0"/>
              <a:buChar char="•"/>
            </a:pPr>
            <a:r>
              <a:rPr lang="en-US" sz="2400" dirty="0" smtClean="0">
                <a:latin typeface="Garamond" panose="02020404030301010803" pitchFamily="18" charset="0"/>
                <a:ea typeface="Times New Roman" charset="0"/>
                <a:cs typeface="Times New Roman" charset="0"/>
              </a:rPr>
              <a:t>Volunteer on campaigns</a:t>
            </a:r>
          </a:p>
          <a:p>
            <a:pPr marL="457200" indent="-457200">
              <a:buClr>
                <a:schemeClr val="tx1"/>
              </a:buClr>
              <a:buFont typeface="Arial" panose="020B0604020202020204" pitchFamily="34" charset="0"/>
              <a:buChar char="•"/>
            </a:pPr>
            <a:r>
              <a:rPr lang="en-US" sz="2400" dirty="0" smtClean="0">
                <a:latin typeface="Garamond" panose="02020404030301010803" pitchFamily="18" charset="0"/>
                <a:ea typeface="Times New Roman" charset="0"/>
                <a:cs typeface="Times New Roman" charset="0"/>
              </a:rPr>
              <a:t>Host community conversations</a:t>
            </a:r>
          </a:p>
          <a:p>
            <a:pPr marL="457200" indent="-457200">
              <a:buClr>
                <a:schemeClr val="tx1"/>
              </a:buClr>
              <a:buFont typeface="Arial" panose="020B0604020202020204" pitchFamily="34" charset="0"/>
              <a:buChar char="•"/>
            </a:pPr>
            <a:r>
              <a:rPr lang="en-US" sz="2400" dirty="0" smtClean="0">
                <a:latin typeface="Garamond" panose="02020404030301010803" pitchFamily="18" charset="0"/>
                <a:ea typeface="Times New Roman" charset="0"/>
                <a:cs typeface="Times New Roman" charset="0"/>
              </a:rPr>
              <a:t>Attend candidate forums</a:t>
            </a:r>
          </a:p>
          <a:p>
            <a:pPr marL="457200" indent="-457200">
              <a:buClr>
                <a:schemeClr val="tx1"/>
              </a:buClr>
              <a:buFont typeface="Arial" panose="020B0604020202020204" pitchFamily="34" charset="0"/>
              <a:buChar char="•"/>
            </a:pPr>
            <a:r>
              <a:rPr lang="en-US" sz="2400" dirty="0" smtClean="0">
                <a:latin typeface="Garamond" panose="02020404030301010803" pitchFamily="18" charset="0"/>
                <a:ea typeface="Times New Roman" charset="0"/>
                <a:cs typeface="Times New Roman" charset="0"/>
              </a:rPr>
              <a:t>Connect with advocacy organizations</a:t>
            </a:r>
          </a:p>
          <a:p>
            <a:pPr marL="457200" indent="-457200">
              <a:buClr>
                <a:schemeClr val="tx1"/>
              </a:buClr>
              <a:buFont typeface="Arial" panose="020B0604020202020204" pitchFamily="34" charset="0"/>
              <a:buChar char="•"/>
            </a:pPr>
            <a:r>
              <a:rPr lang="en-US" sz="2400" dirty="0" smtClean="0">
                <a:latin typeface="Garamond" panose="02020404030301010803" pitchFamily="18" charset="0"/>
                <a:ea typeface="Times New Roman" charset="0"/>
                <a:cs typeface="Times New Roman" charset="0"/>
              </a:rPr>
              <a:t>Testify at public hearings</a:t>
            </a:r>
          </a:p>
          <a:p>
            <a:pPr marL="457200" indent="-457200">
              <a:buClr>
                <a:schemeClr val="tx1"/>
              </a:buClr>
              <a:buAutoNum type="arabicPeriod" startAt="3"/>
            </a:pPr>
            <a:endParaRPr lang="en-US" sz="2200" dirty="0">
              <a:latin typeface="Garamond" panose="02020404030301010803" pitchFamily="18" charset="0"/>
              <a:ea typeface="Times New Roman" charset="0"/>
              <a:cs typeface="Times New Roman" charset="0"/>
            </a:endParaRPr>
          </a:p>
          <a:p>
            <a:pPr>
              <a:buClr>
                <a:schemeClr val="tx1"/>
              </a:buClr>
            </a:pPr>
            <a:endParaRPr lang="en-US" sz="3200" dirty="0">
              <a:latin typeface="Times New Roman" charset="0"/>
              <a:ea typeface="Times New Roman" charset="0"/>
              <a:cs typeface="Times New Roman" charset="0"/>
            </a:endParaRPr>
          </a:p>
          <a:p>
            <a:pPr marL="285750" indent="-285750">
              <a:buClr>
                <a:srgbClr val="FF0000"/>
              </a:buClr>
              <a:buFont typeface="Arial" panose="020B0604020202020204" pitchFamily="34" charset="0"/>
              <a:buChar char="•"/>
            </a:pPr>
            <a:endParaRPr lang="en-US" sz="1400" dirty="0">
              <a:latin typeface="Times New Roman" charset="0"/>
              <a:ea typeface="Times New Roman" charset="0"/>
              <a:cs typeface="Times New Roman" charset="0"/>
            </a:endParaRPr>
          </a:p>
        </p:txBody>
      </p:sp>
      <p:sp>
        <p:nvSpPr>
          <p:cNvPr id="4" name="TextBox 3"/>
          <p:cNvSpPr txBox="1"/>
          <p:nvPr/>
        </p:nvSpPr>
        <p:spPr>
          <a:xfrm rot="21299275">
            <a:off x="8989041" y="4917442"/>
            <a:ext cx="950495" cy="461665"/>
          </a:xfrm>
          <a:prstGeom prst="rect">
            <a:avLst/>
          </a:prstGeom>
          <a:noFill/>
        </p:spPr>
        <p:txBody>
          <a:bodyPr wrap="square" rtlCol="0">
            <a:spAutoFit/>
          </a:bodyPr>
          <a:lstStyle/>
          <a:p>
            <a:r>
              <a:rPr lang="en-US" sz="2400" b="1" dirty="0">
                <a:solidFill>
                  <a:srgbClr val="FFFFFF"/>
                </a:solidFill>
              </a:rPr>
              <a:t>Vote</a:t>
            </a:r>
          </a:p>
        </p:txBody>
      </p:sp>
      <p:pic>
        <p:nvPicPr>
          <p:cNvPr id="5" name="Picture 4" descr="A person with collar shirt&#10;&#10;Description automatically generated">
            <a:extLst>
              <a:ext uri="{FF2B5EF4-FFF2-40B4-BE49-F238E27FC236}">
                <a16:creationId xmlns:a16="http://schemas.microsoft.com/office/drawing/2014/main" id="{69E018DF-A22F-41B2-A955-7F8B595BFA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0049" y="3716593"/>
            <a:ext cx="4939393" cy="1879117"/>
          </a:xfrm>
          <a:prstGeom prst="rect">
            <a:avLst/>
          </a:prstGeom>
        </p:spPr>
      </p:pic>
      <p:sp>
        <p:nvSpPr>
          <p:cNvPr id="7" name="Rectangle 6"/>
          <p:cNvSpPr/>
          <p:nvPr/>
        </p:nvSpPr>
        <p:spPr>
          <a:xfrm>
            <a:off x="6634640" y="5595710"/>
            <a:ext cx="6096000" cy="369332"/>
          </a:xfrm>
          <a:prstGeom prst="rect">
            <a:avLst/>
          </a:prstGeom>
        </p:spPr>
        <p:txBody>
          <a:bodyPr>
            <a:spAutoFit/>
          </a:bodyPr>
          <a:lstStyle/>
          <a:p>
            <a:r>
              <a:rPr lang="en-US" dirty="0" smtClean="0">
                <a:hlinkClick r:id="rId4"/>
              </a:rPr>
              <a:t>The Voter Suppression Playbook</a:t>
            </a:r>
            <a:endParaRPr lang="en-US" dirty="0"/>
          </a:p>
        </p:txBody>
      </p:sp>
    </p:spTree>
    <p:extLst>
      <p:ext uri="{BB962C8B-B14F-4D97-AF65-F5344CB8AC3E}">
        <p14:creationId xmlns:p14="http://schemas.microsoft.com/office/powerpoint/2010/main" val="1589427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366871" y="1019748"/>
            <a:ext cx="11392510" cy="1057275"/>
          </a:xfrm>
          <a:prstGeom prst="rect">
            <a:avLst/>
          </a:prstGeom>
          <a:noFill/>
          <a:ln w="12700">
            <a:miter lim="400000"/>
          </a:ln>
          <a:extLst>
            <a:ext uri="{C572A759-6A51-4108-AA02-DFA0A04FC94B}">
              <ma14:wrappingTextBoxFlag xmlns="" xmlns:ma14="http://schemas.microsoft.com/office/mac/drawingml/2011/main" val="1"/>
            </a:ext>
          </a:extLst>
        </p:spPr>
        <p:txBody>
          <a:bodyPr lIns="45719" rIns="45719">
            <a:noAutofit/>
          </a:bodyPr>
          <a:lstStyle>
            <a:lvl1pPr>
              <a:buClr>
                <a:srgbClr val="4F81BD"/>
              </a:buClr>
              <a:buFont typeface="Arial"/>
              <a:defRPr sz="4000" b="1" cap="all">
                <a:latin typeface="Calibri"/>
                <a:ea typeface="Calibri"/>
                <a:cs typeface="Calibri"/>
                <a:sym typeface="Calibri"/>
              </a:defRPr>
            </a:lvl1pPr>
            <a:lvl2pPr>
              <a:buClr>
                <a:srgbClr val="4F81BD"/>
              </a:buClr>
              <a:buFont typeface="Arial"/>
              <a:defRPr sz="4000" b="1" cap="all">
                <a:latin typeface="Calibri"/>
                <a:ea typeface="Calibri"/>
                <a:cs typeface="Calibri"/>
                <a:sym typeface="Calibri"/>
              </a:defRPr>
            </a:lvl2pPr>
            <a:lvl3pPr>
              <a:buClr>
                <a:srgbClr val="4F81BD"/>
              </a:buClr>
              <a:buFont typeface="Arial"/>
              <a:defRPr sz="4000" b="1" cap="all">
                <a:latin typeface="Calibri"/>
                <a:ea typeface="Calibri"/>
                <a:cs typeface="Calibri"/>
                <a:sym typeface="Calibri"/>
              </a:defRPr>
            </a:lvl3pPr>
            <a:lvl4pPr>
              <a:buClr>
                <a:srgbClr val="4F81BD"/>
              </a:buClr>
              <a:buFont typeface="Arial"/>
              <a:defRPr sz="4000" b="1" cap="all">
                <a:latin typeface="Calibri"/>
                <a:ea typeface="Calibri"/>
                <a:cs typeface="Calibri"/>
                <a:sym typeface="Calibri"/>
              </a:defRPr>
            </a:lvl4pPr>
            <a:lvl5pPr>
              <a:buClr>
                <a:srgbClr val="4F81BD"/>
              </a:buClr>
              <a:buSzPct val="100000"/>
              <a:buFont typeface="Arial"/>
              <a:buChar char="–"/>
              <a:defRPr sz="4000" b="1" cap="all">
                <a:latin typeface="Calibri"/>
                <a:ea typeface="Calibri"/>
                <a:cs typeface="Calibri"/>
                <a:sym typeface="Calibri"/>
              </a:defRPr>
            </a:lvl5pPr>
            <a:lvl6pPr>
              <a:buClr>
                <a:srgbClr val="4F81BD"/>
              </a:buClr>
              <a:buSzPct val="100000"/>
              <a:buFont typeface="Arial"/>
              <a:buChar char="–"/>
              <a:defRPr sz="4000" b="1" cap="all">
                <a:latin typeface="Calibri"/>
                <a:ea typeface="Calibri"/>
                <a:cs typeface="Calibri"/>
                <a:sym typeface="Calibri"/>
              </a:defRPr>
            </a:lvl6pPr>
            <a:lvl7pPr>
              <a:buClr>
                <a:srgbClr val="4F81BD"/>
              </a:buClr>
              <a:buSzPct val="100000"/>
              <a:buFont typeface="Arial"/>
              <a:buChar char="–"/>
              <a:defRPr sz="4000" b="1" cap="all">
                <a:latin typeface="Calibri"/>
                <a:ea typeface="Calibri"/>
                <a:cs typeface="Calibri"/>
                <a:sym typeface="Calibri"/>
              </a:defRPr>
            </a:lvl7pPr>
            <a:lvl8pPr>
              <a:buClr>
                <a:srgbClr val="4F81BD"/>
              </a:buClr>
              <a:buSzPct val="100000"/>
              <a:buFont typeface="Arial"/>
              <a:buChar char="–"/>
              <a:defRPr sz="4000" b="1" cap="all">
                <a:latin typeface="Calibri"/>
                <a:ea typeface="Calibri"/>
                <a:cs typeface="Calibri"/>
                <a:sym typeface="Calibri"/>
              </a:defRPr>
            </a:lvl8pPr>
            <a:lvl9pPr>
              <a:buClr>
                <a:srgbClr val="4F81BD"/>
              </a:buClr>
              <a:buSzPct val="100000"/>
              <a:buFont typeface="Arial"/>
              <a:buChar char="–"/>
              <a:defRPr sz="4000" b="1" cap="all">
                <a:latin typeface="Calibri"/>
                <a:ea typeface="Calibri"/>
                <a:cs typeface="Calibri"/>
                <a:sym typeface="Calibri"/>
              </a:defRPr>
            </a:lvl9pPr>
          </a:lstStyle>
          <a:p>
            <a:pPr algn="l"/>
            <a:endParaRPr lang="en-US" sz="3200" b="0" cap="none" dirty="0">
              <a:solidFill>
                <a:srgbClr val="C00000"/>
              </a:solidFill>
              <a:latin typeface="Gotham"/>
              <a:ea typeface="Times New Roman" charset="0"/>
              <a:cs typeface="Times New Roman" charset="0"/>
            </a:endParaRPr>
          </a:p>
        </p:txBody>
      </p:sp>
      <p:sp>
        <p:nvSpPr>
          <p:cNvPr id="2" name="TextBox 1"/>
          <p:cNvSpPr txBox="1"/>
          <p:nvPr/>
        </p:nvSpPr>
        <p:spPr>
          <a:xfrm>
            <a:off x="786579" y="2330244"/>
            <a:ext cx="9016181" cy="21236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1" hangingPunct="0">
              <a:lnSpc>
                <a:spcPct val="100000"/>
              </a:lnSpc>
              <a:spcBef>
                <a:spcPts val="0"/>
              </a:spcBef>
              <a:spcAft>
                <a:spcPts val="0"/>
              </a:spcAft>
              <a:buClr>
                <a:srgbClr val="4F81BD"/>
              </a:buClr>
              <a:buSzTx/>
              <a:buFont typeface="Arial" panose="020B0604020202020204" pitchFamily="34" charset="0"/>
              <a:buChar char="•"/>
              <a:tabLst/>
            </a:pPr>
            <a:r>
              <a:rPr lang="en-US" sz="3200" dirty="0" smtClean="0">
                <a:solidFill>
                  <a:srgbClr val="000000"/>
                </a:solidFill>
              </a:rPr>
              <a:t>What’s your plan of action after this training?</a:t>
            </a:r>
          </a:p>
          <a:p>
            <a:pPr marL="285750" marR="0" indent="-285750" algn="l" defTabSz="914400" rtl="0" fontAlgn="auto" latinLnBrk="1" hangingPunct="0">
              <a:lnSpc>
                <a:spcPct val="100000"/>
              </a:lnSpc>
              <a:spcBef>
                <a:spcPts val="0"/>
              </a:spcBef>
              <a:spcAft>
                <a:spcPts val="0"/>
              </a:spcAft>
              <a:buClr>
                <a:srgbClr val="4F81BD"/>
              </a:buClr>
              <a:buSzTx/>
              <a:buFont typeface="Arial" panose="020B0604020202020204" pitchFamily="34" charset="0"/>
              <a:buChar char="•"/>
              <a:tabLst/>
            </a:pPr>
            <a:r>
              <a:rPr kumimoji="0" lang="en-US" sz="3200" b="0" i="0" u="none" strike="noStrike" cap="none" spc="0" normalizeH="0" dirty="0" smtClean="0">
                <a:ln>
                  <a:noFill/>
                </a:ln>
                <a:solidFill>
                  <a:srgbClr val="000000"/>
                </a:solidFill>
                <a:effectLst/>
                <a:uFillTx/>
                <a:sym typeface="Calibri"/>
              </a:rPr>
              <a:t>What are the barriers you face?</a:t>
            </a:r>
          </a:p>
          <a:p>
            <a:pPr marL="285750" marR="0" indent="-285750" algn="l" defTabSz="914400" rtl="0" fontAlgn="auto" latinLnBrk="1" hangingPunct="0">
              <a:lnSpc>
                <a:spcPct val="100000"/>
              </a:lnSpc>
              <a:spcBef>
                <a:spcPts val="0"/>
              </a:spcBef>
              <a:spcAft>
                <a:spcPts val="0"/>
              </a:spcAft>
              <a:buClr>
                <a:srgbClr val="4F81BD"/>
              </a:buClr>
              <a:buSzTx/>
              <a:buFont typeface="Arial" panose="020B0604020202020204" pitchFamily="34" charset="0"/>
              <a:buChar char="•"/>
              <a:tabLst/>
            </a:pPr>
            <a:r>
              <a:rPr lang="en-US" sz="3200" dirty="0" smtClean="0">
                <a:solidFill>
                  <a:srgbClr val="000000"/>
                </a:solidFill>
              </a:rPr>
              <a:t>What support/resources do you need? </a:t>
            </a:r>
            <a:endParaRPr lang="en-US" dirty="0">
              <a:solidFill>
                <a:srgbClr val="000000"/>
              </a:solidFill>
            </a:endParaRPr>
          </a:p>
          <a:p>
            <a:pPr marL="285750" marR="0" indent="-285750" algn="l" defTabSz="914400" rtl="0" fontAlgn="auto" latinLnBrk="1" hangingPunct="0">
              <a:lnSpc>
                <a:spcPct val="100000"/>
              </a:lnSpc>
              <a:spcBef>
                <a:spcPts val="0"/>
              </a:spcBef>
              <a:spcAft>
                <a:spcPts val="0"/>
              </a:spcAft>
              <a:buClr>
                <a:srgbClr val="4F81BD"/>
              </a:buClr>
              <a:buSzTx/>
              <a:buFont typeface="Arial" panose="020B0604020202020204" pitchFamily="34" charset="0"/>
              <a:buChar char="•"/>
              <a:tabLst/>
            </a:pPr>
            <a:endParaRPr kumimoji="0" lang="en-US" sz="1800" b="0" i="0" u="none" strike="noStrike" cap="none" spc="0" normalizeH="0" dirty="0" smtClean="0">
              <a:ln>
                <a:noFill/>
              </a:ln>
              <a:solidFill>
                <a:srgbClr val="000000"/>
              </a:solidFill>
              <a:effectLst/>
              <a:uFillTx/>
              <a:latin typeface="Calibri"/>
              <a:ea typeface="Calibri"/>
              <a:cs typeface="Calibri"/>
              <a:sym typeface="Calibri"/>
            </a:endParaRPr>
          </a:p>
          <a:p>
            <a:pPr marL="285750" marR="0" indent="-285750" algn="l" defTabSz="914400" rtl="0" fontAlgn="auto" latinLnBrk="1" hangingPunct="0">
              <a:lnSpc>
                <a:spcPct val="100000"/>
              </a:lnSpc>
              <a:spcBef>
                <a:spcPts val="0"/>
              </a:spcBef>
              <a:spcAft>
                <a:spcPts val="0"/>
              </a:spcAft>
              <a:buClr>
                <a:srgbClr val="4F81BD"/>
              </a:buClr>
              <a:buSzTx/>
              <a:buFont typeface="Arial" panose="020B0604020202020204" pitchFamily="34" charset="0"/>
              <a:buChar char="•"/>
              <a:tabLst/>
            </a:pPr>
            <a:endParaRPr kumimoji="0" lang="en-US" sz="1800" b="0" i="0" u="none" strike="noStrike" cap="none" spc="0" normalizeH="0" dirty="0" smtClean="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677418077"/>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2727" y="4139335"/>
            <a:ext cx="5710827" cy="14773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rtl="0" latinLnBrk="1" hangingPunct="0"/>
            <a:r>
              <a:rPr lang="en-US" b="1" dirty="0">
                <a:solidFill>
                  <a:srgbClr val="000000"/>
                </a:solidFill>
              </a:rPr>
              <a:t>Tanya Rhodes Smith, Instructor in Residence &amp; Director</a:t>
            </a:r>
          </a:p>
          <a:p>
            <a:pPr algn="ctr" rtl="0" latinLnBrk="1" hangingPunct="0"/>
            <a:r>
              <a:rPr lang="en-US" dirty="0">
                <a:solidFill>
                  <a:srgbClr val="000000"/>
                </a:solidFill>
              </a:rPr>
              <a:t>Nancy A Humphreys Institute for Political Social Work</a:t>
            </a:r>
          </a:p>
          <a:p>
            <a:pPr algn="ctr" rtl="0" latinLnBrk="1" hangingPunct="0"/>
            <a:r>
              <a:rPr lang="en-US" baseline="0" dirty="0">
                <a:solidFill>
                  <a:srgbClr val="000000"/>
                </a:solidFill>
              </a:rPr>
              <a:t>University</a:t>
            </a:r>
            <a:r>
              <a:rPr lang="en-US" dirty="0">
                <a:solidFill>
                  <a:srgbClr val="000000"/>
                </a:solidFill>
              </a:rPr>
              <a:t> of Connecticut School of Social Work</a:t>
            </a:r>
          </a:p>
          <a:p>
            <a:pPr algn="ctr" rtl="0" latinLnBrk="1" hangingPunct="0"/>
            <a:r>
              <a:rPr lang="en-US" dirty="0">
                <a:solidFill>
                  <a:srgbClr val="000000"/>
                </a:solidFill>
                <a:hlinkClick r:id="rId2"/>
              </a:rPr>
              <a:t>Tanya.smith@uconn.edu</a:t>
            </a:r>
            <a:endParaRPr lang="en-US" dirty="0">
              <a:solidFill>
                <a:srgbClr val="000000"/>
              </a:solidFill>
            </a:endParaRPr>
          </a:p>
          <a:p>
            <a:pPr algn="ctr" rtl="0" latinLnBrk="1" hangingPunct="0"/>
            <a:endParaRPr lang="en-US" dirty="0">
              <a:solidFill>
                <a:srgbClr val="000000"/>
              </a:solidFill>
            </a:endParaRPr>
          </a:p>
        </p:txBody>
      </p:sp>
      <p:pic>
        <p:nvPicPr>
          <p:cNvPr id="5" name="Picture 4">
            <a:extLst>
              <a:ext uri="{FF2B5EF4-FFF2-40B4-BE49-F238E27FC236}">
                <a16:creationId xmlns:a16="http://schemas.microsoft.com/office/drawing/2014/main" id="{8630A6C5-1D72-4332-9F5A-F374F606A8C9}"/>
              </a:ext>
            </a:extLst>
          </p:cNvPr>
          <p:cNvPicPr>
            <a:picLocks noChangeAspect="1"/>
          </p:cNvPicPr>
          <p:nvPr/>
        </p:nvPicPr>
        <p:blipFill>
          <a:blip r:embed="rId3"/>
          <a:stretch>
            <a:fillRect/>
          </a:stretch>
        </p:blipFill>
        <p:spPr>
          <a:xfrm>
            <a:off x="9244315" y="6094242"/>
            <a:ext cx="2581847" cy="636029"/>
          </a:xfrm>
          <a:prstGeom prst="rect">
            <a:avLst/>
          </a:prstGeom>
        </p:spPr>
      </p:pic>
      <p:pic>
        <p:nvPicPr>
          <p:cNvPr id="4" name="Picture 3">
            <a:extLst>
              <a:ext uri="{FF2B5EF4-FFF2-40B4-BE49-F238E27FC236}">
                <a16:creationId xmlns:a16="http://schemas.microsoft.com/office/drawing/2014/main" id="{DFA0180D-B605-45A4-9975-9AF82E2555FB}"/>
              </a:ext>
            </a:extLst>
          </p:cNvPr>
          <p:cNvPicPr>
            <a:picLocks noChangeAspect="1"/>
          </p:cNvPicPr>
          <p:nvPr/>
        </p:nvPicPr>
        <p:blipFill>
          <a:blip r:embed="rId4"/>
          <a:stretch>
            <a:fillRect/>
          </a:stretch>
        </p:blipFill>
        <p:spPr>
          <a:xfrm>
            <a:off x="203183" y="856866"/>
            <a:ext cx="4731856" cy="4211164"/>
          </a:xfrm>
          <a:prstGeom prst="rect">
            <a:avLst/>
          </a:prstGeom>
        </p:spPr>
      </p:pic>
      <p:sp>
        <p:nvSpPr>
          <p:cNvPr id="6" name="TextBox 5">
            <a:extLst>
              <a:ext uri="{FF2B5EF4-FFF2-40B4-BE49-F238E27FC236}">
                <a16:creationId xmlns:a16="http://schemas.microsoft.com/office/drawing/2014/main" id="{CB173754-7C0C-4784-B6A9-258BBCEBE834}"/>
              </a:ext>
            </a:extLst>
          </p:cNvPr>
          <p:cNvSpPr txBox="1"/>
          <p:nvPr/>
        </p:nvSpPr>
        <p:spPr>
          <a:xfrm>
            <a:off x="6024930" y="2967336"/>
            <a:ext cx="4947827" cy="923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
                <a:srgbClr val="4F81BD"/>
              </a:buClr>
              <a:buSzTx/>
              <a:buFont typeface="Arial"/>
              <a:buNone/>
              <a:tabLst/>
            </a:pPr>
            <a:r>
              <a:rPr lang="en-US" dirty="0">
                <a:solidFill>
                  <a:srgbClr val="FF0000"/>
                </a:solidFill>
              </a:rPr>
              <a:t>Thank you! </a:t>
            </a:r>
          </a:p>
          <a:p>
            <a:pPr marL="0" marR="0" indent="0" algn="ctr" defTabSz="914400" rtl="0" fontAlgn="auto" latinLnBrk="1" hangingPunct="0">
              <a:lnSpc>
                <a:spcPct val="100000"/>
              </a:lnSpc>
              <a:spcBef>
                <a:spcPts val="0"/>
              </a:spcBef>
              <a:spcAft>
                <a:spcPts val="0"/>
              </a:spcAft>
              <a:buClr>
                <a:srgbClr val="4F81BD"/>
              </a:buClr>
              <a:buSzTx/>
              <a:buFont typeface="Arial"/>
              <a:buNone/>
              <a:tabLst/>
            </a:pPr>
            <a:r>
              <a:rPr lang="en-US" dirty="0">
                <a:solidFill>
                  <a:srgbClr val="000000"/>
                </a:solidFill>
              </a:rPr>
              <a:t>For voting resources and information: go to </a:t>
            </a:r>
          </a:p>
          <a:p>
            <a:pPr marL="0" marR="0" indent="0" algn="ctr" defTabSz="914400" rtl="0" fontAlgn="auto" latinLnBrk="1" hangingPunct="0">
              <a:lnSpc>
                <a:spcPct val="100000"/>
              </a:lnSpc>
              <a:spcBef>
                <a:spcPts val="0"/>
              </a:spcBef>
              <a:spcAft>
                <a:spcPts val="0"/>
              </a:spcAft>
              <a:buClr>
                <a:srgbClr val="4F81BD"/>
              </a:buClr>
              <a:buSzTx/>
              <a:buFont typeface="Arial"/>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hlinkClick r:id="rId5"/>
              </a:rPr>
              <a:t>www.VotingIsSocialWork.org</a:t>
            </a:r>
            <a:r>
              <a:rPr kumimoji="0" lang="en-US" sz="1800" b="0" i="0" u="none" strike="noStrike" cap="none" spc="0" normalizeH="0" baseline="0" dirty="0">
                <a:ln>
                  <a:noFill/>
                </a:ln>
                <a:solidFill>
                  <a:srgbClr val="000000"/>
                </a:solidFill>
                <a:effectLst/>
                <a:uFillTx/>
                <a:latin typeface="Calibri"/>
                <a:ea typeface="Calibri"/>
                <a:cs typeface="Calibri"/>
                <a:sym typeface="Calibri"/>
              </a:rPr>
              <a:t> or contact me directly</a:t>
            </a:r>
          </a:p>
        </p:txBody>
      </p:sp>
      <p:sp>
        <p:nvSpPr>
          <p:cNvPr id="7" name="TextBox 6">
            <a:extLst>
              <a:ext uri="{FF2B5EF4-FFF2-40B4-BE49-F238E27FC236}">
                <a16:creationId xmlns:a16="http://schemas.microsoft.com/office/drawing/2014/main" id="{70026D3E-CB4E-49F1-B214-D26B4D48C2FE}"/>
              </a:ext>
            </a:extLst>
          </p:cNvPr>
          <p:cNvSpPr txBox="1"/>
          <p:nvPr/>
        </p:nvSpPr>
        <p:spPr>
          <a:xfrm>
            <a:off x="1071418" y="5068030"/>
            <a:ext cx="314956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
                <a:srgbClr val="4F81BD"/>
              </a:buClr>
              <a:buSzTx/>
              <a:buFont typeface="Arial"/>
              <a:buNone/>
              <a:tabLst/>
            </a:pPr>
            <a:r>
              <a:rPr kumimoji="0" lang="en-US" b="0" i="0" u="none" strike="noStrike" cap="none" spc="0" normalizeH="0" baseline="0" dirty="0">
                <a:ln>
                  <a:noFill/>
                </a:ln>
                <a:solidFill>
                  <a:srgbClr val="FF0000"/>
                </a:solidFill>
                <a:effectLst/>
                <a:uFillTx/>
                <a:latin typeface="Calibri"/>
                <a:ea typeface="Calibri"/>
                <a:cs typeface="Calibri"/>
                <a:sym typeface="Calibri"/>
                <a:hlinkClick r:id="rId5">
                  <a:extLst>
                    <a:ext uri="{A12FA001-AC4F-418D-AE19-62706E023703}">
                      <ahyp:hlinkClr xmlns:ahyp="http://schemas.microsoft.com/office/drawing/2018/hyperlinkcolor" xmlns="" val="tx"/>
                    </a:ext>
                  </a:extLst>
                </a:hlinkClick>
              </a:rPr>
              <a:t>www.VotingIsSocialWork.org</a:t>
            </a:r>
            <a:endParaRPr kumimoji="0" lang="en-US" b="0" i="0" u="none" strike="noStrike" cap="none" spc="0" normalizeH="0" baseline="0" dirty="0">
              <a:ln>
                <a:noFill/>
              </a:ln>
              <a:solidFill>
                <a:srgbClr val="FF0000"/>
              </a:solidFill>
              <a:effectLst/>
              <a:uFillTx/>
              <a:latin typeface="Calibri"/>
              <a:ea typeface="Calibri"/>
              <a:cs typeface="Calibri"/>
              <a:sym typeface="Calibri"/>
            </a:endParaRPr>
          </a:p>
        </p:txBody>
      </p:sp>
      <p:pic>
        <p:nvPicPr>
          <p:cNvPr id="3" name="Picture 7">
            <a:hlinkClick r:id="rId6" action="ppaction://hlinkfile"/>
            <a:extLst>
              <a:ext uri="{FF2B5EF4-FFF2-40B4-BE49-F238E27FC236}">
                <a16:creationId xmlns:a16="http://schemas.microsoft.com/office/drawing/2014/main" id="{DB76DB7C-D569-4719-82EA-4580A8BCBB5C}"/>
              </a:ext>
            </a:extLst>
          </p:cNvPr>
          <p:cNvPicPr>
            <a:picLocks noChangeAspect="1"/>
          </p:cNvPicPr>
          <p:nvPr/>
        </p:nvPicPr>
        <p:blipFill>
          <a:blip r:embed="rId7"/>
          <a:srcRect t="1412" r="41721"/>
          <a:stretch>
            <a:fillRect/>
          </a:stretch>
        </p:blipFill>
        <p:spPr>
          <a:xfrm>
            <a:off x="9728667" y="856866"/>
            <a:ext cx="2280978" cy="1210664"/>
          </a:xfrm>
          <a:prstGeom prst="rect">
            <a:avLst/>
          </a:prstGeom>
        </p:spPr>
      </p:pic>
      <p:pic>
        <p:nvPicPr>
          <p:cNvPr id="10" name="Picture 9">
            <a:extLst>
              <a:ext uri="{FF2B5EF4-FFF2-40B4-BE49-F238E27FC236}">
                <a16:creationId xmlns:a16="http://schemas.microsoft.com/office/drawing/2014/main" id="{846A2A9B-5999-4C3B-BFE9-5D90AB6303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28379" y="619130"/>
            <a:ext cx="3361145" cy="1565579"/>
          </a:xfrm>
          <a:prstGeom prst="rect">
            <a:avLst/>
          </a:prstGeom>
        </p:spPr>
      </p:pic>
    </p:spTree>
    <p:extLst>
      <p:ext uri="{BB962C8B-B14F-4D97-AF65-F5344CB8AC3E}">
        <p14:creationId xmlns:p14="http://schemas.microsoft.com/office/powerpoint/2010/main" val="4257007582"/>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6581" y="1018504"/>
            <a:ext cx="8534400" cy="762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rgbClr val="C00000"/>
                </a:solidFill>
                <a:latin typeface="Gotham"/>
              </a:rPr>
              <a:t>Agenda</a:t>
            </a:r>
          </a:p>
        </p:txBody>
      </p:sp>
      <p:sp>
        <p:nvSpPr>
          <p:cNvPr id="4" name="Content Placeholder 1"/>
          <p:cNvSpPr txBox="1">
            <a:spLocks/>
          </p:cNvSpPr>
          <p:nvPr/>
        </p:nvSpPr>
        <p:spPr>
          <a:xfrm>
            <a:off x="916581" y="1780504"/>
            <a:ext cx="5420932"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7663" indent="-347663">
              <a:buClr>
                <a:srgbClr val="002060"/>
              </a:buClr>
              <a:buFont typeface="+mj-lt"/>
              <a:buAutoNum type="arabicPeriod"/>
            </a:pPr>
            <a:endParaRPr lang="en-US" sz="2200" dirty="0">
              <a:latin typeface="Garamond" panose="02020404030301010803" pitchFamily="18" charset="0"/>
            </a:endParaRPr>
          </a:p>
          <a:p>
            <a:pPr marL="347663" indent="-347663">
              <a:buClr>
                <a:srgbClr val="002060"/>
              </a:buClr>
              <a:buFont typeface="+mj-lt"/>
              <a:buAutoNum type="arabicPeriod"/>
            </a:pPr>
            <a:r>
              <a:rPr lang="en-US" sz="2200" dirty="0">
                <a:latin typeface="Garamond" panose="02020404030301010803" pitchFamily="18" charset="0"/>
              </a:rPr>
              <a:t>Why voting matters to healthy democracies</a:t>
            </a:r>
          </a:p>
          <a:p>
            <a:pPr marL="347663" indent="-347663">
              <a:buClr>
                <a:srgbClr val="002060"/>
              </a:buClr>
              <a:buFont typeface="+mj-lt"/>
              <a:buAutoNum type="arabicPeriod"/>
            </a:pPr>
            <a:r>
              <a:rPr lang="en-US" sz="2200" dirty="0">
                <a:latin typeface="Garamond" panose="02020404030301010803" pitchFamily="18" charset="0"/>
              </a:rPr>
              <a:t>Nonpartisan voter engagement as a micro/mezzo /macro intervention</a:t>
            </a:r>
          </a:p>
          <a:p>
            <a:pPr marL="347663" indent="-347663">
              <a:buClr>
                <a:srgbClr val="002060"/>
              </a:buClr>
              <a:buFont typeface="+mj-lt"/>
              <a:buAutoNum type="arabicPeriod"/>
            </a:pPr>
            <a:r>
              <a:rPr lang="en-US" sz="2200" dirty="0">
                <a:latin typeface="Garamond" panose="02020404030301010803" pitchFamily="18" charset="0"/>
              </a:rPr>
              <a:t>Integrating nonpartisan civic engagement into practice</a:t>
            </a:r>
          </a:p>
          <a:p>
            <a:pPr marL="347663" indent="-347663">
              <a:buClr>
                <a:srgbClr val="002060"/>
              </a:buClr>
              <a:buFont typeface="+mj-lt"/>
              <a:buAutoNum type="arabicPeriod"/>
            </a:pPr>
            <a:r>
              <a:rPr lang="en-US" sz="2200" dirty="0">
                <a:latin typeface="Garamond" panose="02020404030301010803" pitchFamily="18" charset="0"/>
              </a:rPr>
              <a:t>Assignment for this class</a:t>
            </a:r>
          </a:p>
          <a:p>
            <a:pPr marL="347663" indent="-347663">
              <a:buClr>
                <a:srgbClr val="002060"/>
              </a:buClr>
              <a:buFont typeface="+mj-lt"/>
              <a:buAutoNum type="arabicPeriod"/>
            </a:pPr>
            <a:r>
              <a:rPr lang="en-US" sz="2200" dirty="0">
                <a:latin typeface="Garamond" panose="02020404030301010803" pitchFamily="18" charset="0"/>
              </a:rPr>
              <a:t>National campaign and additional resources</a:t>
            </a:r>
          </a:p>
          <a:p>
            <a:pPr marL="347663" indent="-347663">
              <a:buClr>
                <a:srgbClr val="002060"/>
              </a:buClr>
              <a:buFont typeface="+mj-lt"/>
              <a:buAutoNum type="arabicPeriod"/>
            </a:pPr>
            <a:endParaRPr lang="en-US" sz="2200" dirty="0">
              <a:latin typeface="Garamond" panose="02020404030301010803" pitchFamily="18" charset="0"/>
            </a:endParaRPr>
          </a:p>
          <a:p>
            <a:pPr marL="0" indent="0">
              <a:buNone/>
            </a:pPr>
            <a:endParaRPr lang="en-US" sz="2800" dirty="0"/>
          </a:p>
        </p:txBody>
      </p:sp>
      <p:pic>
        <p:nvPicPr>
          <p:cNvPr id="3" name="Picture 2">
            <a:extLst>
              <a:ext uri="{FF2B5EF4-FFF2-40B4-BE49-F238E27FC236}">
                <a16:creationId xmlns:a16="http://schemas.microsoft.com/office/drawing/2014/main" id="{2E78253D-9C35-4CA7-97B1-CFD30D3E3984}"/>
              </a:ext>
            </a:extLst>
          </p:cNvPr>
          <p:cNvPicPr>
            <a:picLocks noChangeAspect="1"/>
          </p:cNvPicPr>
          <p:nvPr/>
        </p:nvPicPr>
        <p:blipFill>
          <a:blip r:embed="rId3"/>
          <a:stretch>
            <a:fillRect/>
          </a:stretch>
        </p:blipFill>
        <p:spPr>
          <a:xfrm>
            <a:off x="9282160" y="6085007"/>
            <a:ext cx="2581847" cy="636029"/>
          </a:xfrm>
          <a:prstGeom prst="rect">
            <a:avLst/>
          </a:prstGeom>
        </p:spPr>
      </p:pic>
      <p:pic>
        <p:nvPicPr>
          <p:cNvPr id="7" name="Picture 6" descr="A group of people posing for the camera&#10;&#10;Description automatically generated">
            <a:extLst>
              <a:ext uri="{FF2B5EF4-FFF2-40B4-BE49-F238E27FC236}">
                <a16:creationId xmlns:a16="http://schemas.microsoft.com/office/drawing/2014/main" id="{EC60CD2B-3A13-4543-A817-64875BE0B8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0784" y="1320800"/>
            <a:ext cx="3162300" cy="4216400"/>
          </a:xfrm>
          <a:prstGeom prst="rect">
            <a:avLst/>
          </a:prstGeom>
        </p:spPr>
      </p:pic>
    </p:spTree>
    <p:extLst>
      <p:ext uri="{BB962C8B-B14F-4D97-AF65-F5344CB8AC3E}">
        <p14:creationId xmlns:p14="http://schemas.microsoft.com/office/powerpoint/2010/main" val="1772959362"/>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70B0D-934E-4972-88AE-6585761E1C53}"/>
              </a:ext>
            </a:extLst>
          </p:cNvPr>
          <p:cNvSpPr>
            <a:spLocks noGrp="1"/>
          </p:cNvSpPr>
          <p:nvPr>
            <p:ph type="title"/>
          </p:nvPr>
        </p:nvSpPr>
        <p:spPr/>
        <p:txBody>
          <a:bodyPr/>
          <a:lstStyle/>
          <a:p>
            <a:r>
              <a:rPr lang="en-US" b="0" cap="none" dirty="0"/>
              <a:t>A Democracy in peril </a:t>
            </a:r>
          </a:p>
        </p:txBody>
      </p:sp>
      <p:sp>
        <p:nvSpPr>
          <p:cNvPr id="3" name="Content Placeholder 2">
            <a:extLst>
              <a:ext uri="{FF2B5EF4-FFF2-40B4-BE49-F238E27FC236}">
                <a16:creationId xmlns:a16="http://schemas.microsoft.com/office/drawing/2014/main" id="{1A10A25D-E512-4962-98A7-1519EAFF6B5C}"/>
              </a:ext>
            </a:extLst>
          </p:cNvPr>
          <p:cNvSpPr>
            <a:spLocks noGrp="1"/>
          </p:cNvSpPr>
          <p:nvPr>
            <p:ph idx="1"/>
          </p:nvPr>
        </p:nvSpPr>
        <p:spPr>
          <a:xfrm>
            <a:off x="415636" y="1731098"/>
            <a:ext cx="11503314" cy="1584758"/>
          </a:xfrm>
        </p:spPr>
        <p:txBody>
          <a:bodyPr anchor="t">
            <a:normAutofit/>
          </a:bodyPr>
          <a:lstStyle/>
          <a:p>
            <a:pPr marL="342900" indent="-342900">
              <a:buFont typeface="Arial" panose="020B0604020202020204" pitchFamily="34" charset="0"/>
              <a:buChar char="•"/>
            </a:pPr>
            <a:r>
              <a:rPr lang="en-US" dirty="0">
                <a:solidFill>
                  <a:schemeClr val="tx1">
                    <a:lumMod val="85000"/>
                    <a:lumOff val="15000"/>
                  </a:schemeClr>
                </a:solidFill>
              </a:rPr>
              <a:t>White supremacy and anti-Black racism were built into the foundation of our democracy and persist</a:t>
            </a:r>
          </a:p>
          <a:p>
            <a:pPr marL="342900" indent="-342900">
              <a:buFont typeface="Arial" panose="020B0604020202020204" pitchFamily="34" charset="0"/>
              <a:buChar char="•"/>
            </a:pPr>
            <a:r>
              <a:rPr lang="en-US" dirty="0">
                <a:solidFill>
                  <a:schemeClr val="tx1">
                    <a:lumMod val="85000"/>
                    <a:lumOff val="15000"/>
                  </a:schemeClr>
                </a:solidFill>
              </a:rPr>
              <a:t>The pandemic has magnified the barriers is forcing many to choose between their health and their right to vote. </a:t>
            </a:r>
          </a:p>
          <a:p>
            <a:pPr marL="342900" indent="-342900">
              <a:buFont typeface="Arial" panose="020B0604020202020204" pitchFamily="34" charset="0"/>
              <a:buChar char="•"/>
            </a:pPr>
            <a:r>
              <a:rPr lang="en-US" dirty="0">
                <a:solidFill>
                  <a:schemeClr val="tx1">
                    <a:lumMod val="85000"/>
                    <a:lumOff val="15000"/>
                  </a:schemeClr>
                </a:solidFill>
              </a:rPr>
              <a:t>All forms of disenfranchisement and suppression threaten the legitimacy of our democracy</a:t>
            </a:r>
          </a:p>
          <a:p>
            <a:pPr marL="342900" indent="-342900">
              <a:buFont typeface="Arial" panose="020B0604020202020204" pitchFamily="34" charset="0"/>
              <a:buChar char="•"/>
            </a:pPr>
            <a:endParaRPr lang="en-US" dirty="0">
              <a:solidFill>
                <a:schemeClr val="tx1">
                  <a:lumMod val="85000"/>
                  <a:lumOff val="15000"/>
                </a:schemeClr>
              </a:solidFill>
            </a:endParaRPr>
          </a:p>
        </p:txBody>
      </p:sp>
      <p:sp>
        <p:nvSpPr>
          <p:cNvPr id="7" name="TextBox 6">
            <a:extLst>
              <a:ext uri="{FF2B5EF4-FFF2-40B4-BE49-F238E27FC236}">
                <a16:creationId xmlns:a16="http://schemas.microsoft.com/office/drawing/2014/main" id="{92C9E258-526C-42A7-80C9-5DB1C2123257}"/>
              </a:ext>
            </a:extLst>
          </p:cNvPr>
          <p:cNvSpPr txBox="1"/>
          <p:nvPr/>
        </p:nvSpPr>
        <p:spPr>
          <a:xfrm>
            <a:off x="3684974" y="3993623"/>
            <a:ext cx="3949411" cy="1138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en-US" sz="2000" i="0" dirty="0">
                <a:effectLst/>
                <a:latin typeface="inherit"/>
              </a:rPr>
              <a:t>“</a:t>
            </a:r>
            <a:r>
              <a:rPr lang="en-US" sz="2000" b="0" i="1" dirty="0">
                <a:solidFill>
                  <a:srgbClr val="101010"/>
                </a:solidFill>
                <a:effectLst/>
                <a:latin typeface="Georgia" panose="02040502050405020303" pitchFamily="18" charset="0"/>
              </a:rPr>
              <a:t>The vote is the most powerful nonviolent tool we have.</a:t>
            </a:r>
            <a:r>
              <a:rPr lang="en-US" sz="2000" i="0" dirty="0">
                <a:effectLst/>
                <a:latin typeface="inherit"/>
              </a:rPr>
              <a:t>” </a:t>
            </a:r>
          </a:p>
          <a:p>
            <a:pPr algn="r"/>
            <a:r>
              <a:rPr lang="en-US" sz="1400" i="0" dirty="0">
                <a:effectLst/>
                <a:latin typeface="inherit"/>
                <a:hlinkClick r:id="rId3" tooltip="https://www.cbsnews.com/video/note-to-self-congressman-john-lewis/#x"/>
              </a:rPr>
              <a:t>John Robert Lewis (February 21, 1940 - July 17, 2020)</a:t>
            </a:r>
            <a:endParaRPr lang="en-US" sz="1400" dirty="0"/>
          </a:p>
        </p:txBody>
      </p:sp>
      <p:pic>
        <p:nvPicPr>
          <p:cNvPr id="5" name="Picture 2" descr="Covid-19 lays bare how racism fuels health disparities among Black ...">
            <a:extLst>
              <a:ext uri="{FF2B5EF4-FFF2-40B4-BE49-F238E27FC236}">
                <a16:creationId xmlns:a16="http://schemas.microsoft.com/office/drawing/2014/main" id="{A6B5D69F-EC3C-40C4-9B44-179DC5EB10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3262" y="3248484"/>
            <a:ext cx="3727172" cy="24847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 up of text on a black background&#10;&#10;Description automatically generated">
            <a:extLst>
              <a:ext uri="{FF2B5EF4-FFF2-40B4-BE49-F238E27FC236}">
                <a16:creationId xmlns:a16="http://schemas.microsoft.com/office/drawing/2014/main" id="{19E9F207-4E00-4F2B-9C29-41EA95BD8F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2197" y="3315856"/>
            <a:ext cx="1993900" cy="2656794"/>
          </a:xfrm>
          <a:prstGeom prst="rect">
            <a:avLst/>
          </a:prstGeom>
        </p:spPr>
      </p:pic>
    </p:spTree>
    <p:extLst>
      <p:ext uri="{BB962C8B-B14F-4D97-AF65-F5344CB8AC3E}">
        <p14:creationId xmlns:p14="http://schemas.microsoft.com/office/powerpoint/2010/main" val="1892624205"/>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4C3A0-FC8C-4747-B960-608472E3BB43}"/>
              </a:ext>
            </a:extLst>
          </p:cNvPr>
          <p:cNvSpPr>
            <a:spLocks noGrp="1"/>
          </p:cNvSpPr>
          <p:nvPr>
            <p:ph type="title"/>
          </p:nvPr>
        </p:nvSpPr>
        <p:spPr>
          <a:xfrm>
            <a:off x="781050" y="993775"/>
            <a:ext cx="10515600" cy="847725"/>
          </a:xfrm>
        </p:spPr>
        <p:txBody>
          <a:bodyPr>
            <a:normAutofit/>
          </a:bodyPr>
          <a:lstStyle/>
          <a:p>
            <a:r>
              <a:rPr lang="en-US" b="0" cap="none" dirty="0"/>
              <a:t>The nonvote wins</a:t>
            </a:r>
          </a:p>
        </p:txBody>
      </p:sp>
      <p:sp>
        <p:nvSpPr>
          <p:cNvPr id="3" name="Content Placeholder 2">
            <a:extLst>
              <a:ext uri="{FF2B5EF4-FFF2-40B4-BE49-F238E27FC236}">
                <a16:creationId xmlns:a16="http://schemas.microsoft.com/office/drawing/2014/main" id="{ED7EE958-8726-4DA7-8FA2-4231E97FB365}"/>
              </a:ext>
            </a:extLst>
          </p:cNvPr>
          <p:cNvSpPr>
            <a:spLocks noGrp="1"/>
          </p:cNvSpPr>
          <p:nvPr>
            <p:ph idx="1"/>
          </p:nvPr>
        </p:nvSpPr>
        <p:spPr>
          <a:xfrm>
            <a:off x="577402" y="1927761"/>
            <a:ext cx="4664299" cy="2908256"/>
          </a:xfrm>
        </p:spPr>
        <p:txBody>
          <a:bodyPr anchor="t">
            <a:normAutofit fontScale="77500" lnSpcReduction="20000"/>
          </a:bodyPr>
          <a:lstStyle/>
          <a:p>
            <a:pPr marL="342900" indent="-342900">
              <a:buFont typeface="Arial" panose="020B0604020202020204" pitchFamily="34" charset="0"/>
              <a:buChar char="•"/>
            </a:pPr>
            <a:r>
              <a:rPr lang="en-US" sz="2400" dirty="0">
                <a:solidFill>
                  <a:schemeClr val="tx1">
                    <a:lumMod val="85000"/>
                    <a:lumOff val="15000"/>
                  </a:schemeClr>
                </a:solidFill>
                <a:latin typeface="Garamond" panose="02020404030301010803" pitchFamily="18" charset="0"/>
              </a:rPr>
              <a:t>100 million eligible age voters stayed home in 2016; 43% of the eligible electorate </a:t>
            </a:r>
          </a:p>
          <a:p>
            <a:pPr marL="342900" indent="-342900">
              <a:buFont typeface="Arial" panose="020B0604020202020204" pitchFamily="34" charset="0"/>
              <a:buChar char="•"/>
            </a:pPr>
            <a:r>
              <a:rPr lang="en-US" sz="2400" dirty="0">
                <a:solidFill>
                  <a:schemeClr val="tx1">
                    <a:lumMod val="85000"/>
                    <a:lumOff val="15000"/>
                  </a:schemeClr>
                </a:solidFill>
                <a:latin typeface="Garamond" panose="02020404030301010803" pitchFamily="18" charset="0"/>
              </a:rPr>
              <a:t>Nonvoters are more likely to be lower income, less educated, non-white, and unmarried</a:t>
            </a:r>
          </a:p>
          <a:p>
            <a:pPr marL="342900" indent="-342900">
              <a:buFont typeface="Arial" panose="020B0604020202020204" pitchFamily="34" charset="0"/>
              <a:buChar char="•"/>
            </a:pPr>
            <a:r>
              <a:rPr lang="en-US" sz="2400" dirty="0">
                <a:solidFill>
                  <a:schemeClr val="tx1">
                    <a:lumMod val="85000"/>
                    <a:lumOff val="15000"/>
                  </a:schemeClr>
                </a:solidFill>
                <a:latin typeface="Garamond" panose="02020404030301010803" pitchFamily="18" charset="0"/>
              </a:rPr>
              <a:t>Systemic barriers to voting feed engagement barriers and the myth that voting doesn’t matter</a:t>
            </a:r>
          </a:p>
          <a:p>
            <a:pPr marL="342900" indent="-342900">
              <a:buFont typeface="Arial" panose="020B0604020202020204" pitchFamily="34" charset="0"/>
              <a:buChar char="•"/>
            </a:pPr>
            <a:r>
              <a:rPr lang="en-US" sz="2400" dirty="0">
                <a:solidFill>
                  <a:schemeClr val="tx1">
                    <a:lumMod val="85000"/>
                    <a:lumOff val="15000"/>
                  </a:schemeClr>
                </a:solidFill>
                <a:latin typeface="Garamond" panose="02020404030301010803" pitchFamily="18" charset="0"/>
              </a:rPr>
              <a:t>Turnout for state and local elections– where policies like policing are made-- is far lower </a:t>
            </a:r>
          </a:p>
          <a:p>
            <a:endParaRPr lang="en-US" sz="2400" dirty="0">
              <a:solidFill>
                <a:schemeClr val="tx1">
                  <a:lumMod val="85000"/>
                  <a:lumOff val="15000"/>
                </a:schemeClr>
              </a:solidFill>
              <a:latin typeface="Garamond" panose="02020404030301010803" pitchFamily="18" charset="0"/>
            </a:endParaRPr>
          </a:p>
        </p:txBody>
      </p:sp>
      <p:pic>
        <p:nvPicPr>
          <p:cNvPr id="4" name="Picture 3">
            <a:extLst>
              <a:ext uri="{FF2B5EF4-FFF2-40B4-BE49-F238E27FC236}">
                <a16:creationId xmlns:a16="http://schemas.microsoft.com/office/drawing/2014/main" id="{FC60E025-B267-48AF-AC32-4F35C2D40F70}"/>
              </a:ext>
            </a:extLst>
          </p:cNvPr>
          <p:cNvPicPr>
            <a:picLocks noChangeAspect="1"/>
          </p:cNvPicPr>
          <p:nvPr/>
        </p:nvPicPr>
        <p:blipFill>
          <a:blip r:embed="rId2"/>
          <a:stretch>
            <a:fillRect/>
          </a:stretch>
        </p:blipFill>
        <p:spPr>
          <a:xfrm>
            <a:off x="5754709" y="646768"/>
            <a:ext cx="6178985" cy="1911702"/>
          </a:xfrm>
          <a:prstGeom prst="rect">
            <a:avLst/>
          </a:prstGeom>
        </p:spPr>
      </p:pic>
      <p:pic>
        <p:nvPicPr>
          <p:cNvPr id="5" name="Picture 4">
            <a:extLst>
              <a:ext uri="{FF2B5EF4-FFF2-40B4-BE49-F238E27FC236}">
                <a16:creationId xmlns:a16="http://schemas.microsoft.com/office/drawing/2014/main" id="{02D767C6-B5F2-4523-91F1-63B3581EEE6B}"/>
              </a:ext>
            </a:extLst>
          </p:cNvPr>
          <p:cNvPicPr>
            <a:picLocks noChangeAspect="1"/>
          </p:cNvPicPr>
          <p:nvPr/>
        </p:nvPicPr>
        <p:blipFill rotWithShape="1">
          <a:blip r:embed="rId3"/>
          <a:srcRect l="8241" t="7422" r="1909"/>
          <a:stretch/>
        </p:blipFill>
        <p:spPr>
          <a:xfrm>
            <a:off x="5754709" y="2509436"/>
            <a:ext cx="5859887" cy="3200926"/>
          </a:xfrm>
          <a:prstGeom prst="rect">
            <a:avLst/>
          </a:prstGeom>
        </p:spPr>
      </p:pic>
      <p:sp>
        <p:nvSpPr>
          <p:cNvPr id="6" name="TextBox 5">
            <a:extLst>
              <a:ext uri="{FF2B5EF4-FFF2-40B4-BE49-F238E27FC236}">
                <a16:creationId xmlns:a16="http://schemas.microsoft.com/office/drawing/2014/main" id="{1CCBD10D-38D2-49D2-929A-363B3AD8A1A3}"/>
              </a:ext>
            </a:extLst>
          </p:cNvPr>
          <p:cNvSpPr txBox="1"/>
          <p:nvPr/>
        </p:nvSpPr>
        <p:spPr>
          <a:xfrm>
            <a:off x="448886" y="5187142"/>
            <a:ext cx="6489469" cy="523220"/>
          </a:xfrm>
          <a:prstGeom prst="rect">
            <a:avLst/>
          </a:prstGeom>
          <a:noFill/>
        </p:spPr>
        <p:txBody>
          <a:bodyPr wrap="square" rtlCol="0">
            <a:spAutoFit/>
          </a:bodyPr>
          <a:lstStyle/>
          <a:p>
            <a:r>
              <a:rPr lang="en-US" sz="1400" dirty="0"/>
              <a:t>Knight Foundation: </a:t>
            </a:r>
            <a:r>
              <a:rPr lang="en-US" sz="1400" dirty="0">
                <a:hlinkClick r:id="rId4"/>
              </a:rPr>
              <a:t>https://the100million.org/</a:t>
            </a:r>
            <a:endParaRPr lang="en-US" sz="1400" dirty="0"/>
          </a:p>
          <a:p>
            <a:r>
              <a:rPr lang="en-US" sz="1400" dirty="0"/>
              <a:t>The United States Election Project: </a:t>
            </a:r>
            <a:r>
              <a:rPr lang="en-US" sz="1400" dirty="0">
                <a:hlinkClick r:id="rId5"/>
              </a:rPr>
              <a:t>http://www.electproject.org/</a:t>
            </a:r>
            <a:endParaRPr lang="en-US" sz="1400" dirty="0"/>
          </a:p>
        </p:txBody>
      </p:sp>
    </p:spTree>
    <p:extLst>
      <p:ext uri="{BB962C8B-B14F-4D97-AF65-F5344CB8AC3E}">
        <p14:creationId xmlns:p14="http://schemas.microsoft.com/office/powerpoint/2010/main" val="3208414886"/>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9673" y="3618023"/>
            <a:ext cx="8092569" cy="1723549"/>
          </a:xfrm>
          <a:prstGeom prst="rect">
            <a:avLst/>
          </a:prstGeom>
        </p:spPr>
        <p:txBody>
          <a:bodyPr wrap="square">
            <a:spAutoFit/>
          </a:bodyPr>
          <a:lstStyle/>
          <a:p>
            <a:pPr marL="342900" indent="-342900">
              <a:spcAft>
                <a:spcPts val="600"/>
              </a:spcAft>
              <a:buFont typeface="+mj-lt"/>
              <a:buAutoNum type="arabicPeriod"/>
            </a:pPr>
            <a:r>
              <a:rPr lang="en-US" sz="2400" dirty="0">
                <a:latin typeface="Garamond" panose="02020404030301010803" pitchFamily="18" charset="0"/>
              </a:rPr>
              <a:t>More accessible (more accountable)</a:t>
            </a:r>
          </a:p>
          <a:p>
            <a:pPr marL="342900" indent="-342900">
              <a:spcAft>
                <a:spcPts val="600"/>
              </a:spcAft>
              <a:buFont typeface="+mj-lt"/>
              <a:buAutoNum type="arabicPeriod"/>
            </a:pPr>
            <a:r>
              <a:rPr lang="en-US" sz="2400" dirty="0">
                <a:latin typeface="Garamond" panose="02020404030301010803" pitchFamily="18" charset="0"/>
              </a:rPr>
              <a:t>Low turnout can mean those who vote or turn out votes get too much power </a:t>
            </a:r>
            <a:r>
              <a:rPr lang="en-US" sz="2400" i="1" dirty="0">
                <a:latin typeface="Garamond" panose="02020404030301010803" pitchFamily="18" charset="0"/>
              </a:rPr>
              <a:t>Primaries critical in one-party areas</a:t>
            </a:r>
            <a:endParaRPr lang="en-US" sz="2400" dirty="0">
              <a:latin typeface="Garamond" panose="02020404030301010803" pitchFamily="18" charset="0"/>
            </a:endParaRPr>
          </a:p>
          <a:p>
            <a:pPr marL="342900" indent="-342900">
              <a:spcAft>
                <a:spcPts val="600"/>
              </a:spcAft>
              <a:buFont typeface="+mj-lt"/>
              <a:buAutoNum type="arabicPeriod"/>
            </a:pPr>
            <a:r>
              <a:rPr lang="en-US" sz="2400" dirty="0">
                <a:latin typeface="Garamond" panose="02020404030301010803" pitchFamily="18" charset="0"/>
              </a:rPr>
              <a:t>Local policy can lead national change.</a:t>
            </a:r>
          </a:p>
        </p:txBody>
      </p:sp>
      <p:sp>
        <p:nvSpPr>
          <p:cNvPr id="4" name="TextBox 3"/>
          <p:cNvSpPr txBox="1"/>
          <p:nvPr/>
        </p:nvSpPr>
        <p:spPr>
          <a:xfrm>
            <a:off x="5844209" y="1339532"/>
            <a:ext cx="4464985" cy="1569660"/>
          </a:xfrm>
          <a:prstGeom prst="rect">
            <a:avLst/>
          </a:prstGeom>
          <a:noFill/>
        </p:spPr>
        <p:txBody>
          <a:bodyPr wrap="square" rtlCol="0">
            <a:spAutoFit/>
          </a:bodyPr>
          <a:lstStyle/>
          <a:p>
            <a:pPr algn="ctr"/>
            <a:r>
              <a:rPr lang="en-US" sz="2400" dirty="0">
                <a:solidFill>
                  <a:schemeClr val="accent1"/>
                </a:solidFill>
                <a:latin typeface="Garamond" panose="02020404030301010803" pitchFamily="18" charset="0"/>
              </a:rPr>
              <a:t>Clean Water </a:t>
            </a:r>
            <a:r>
              <a:rPr lang="en-US" dirty="0">
                <a:solidFill>
                  <a:schemeClr val="accent1"/>
                </a:solidFill>
                <a:latin typeface="Garamond" panose="02020404030301010803" pitchFamily="18" charset="0"/>
              </a:rPr>
              <a:t>●</a:t>
            </a:r>
            <a:r>
              <a:rPr lang="en-US" sz="2400" dirty="0">
                <a:solidFill>
                  <a:schemeClr val="accent1"/>
                </a:solidFill>
                <a:latin typeface="Garamond" panose="02020404030301010803" pitchFamily="18" charset="0"/>
              </a:rPr>
              <a:t> Schools </a:t>
            </a:r>
          </a:p>
          <a:p>
            <a:pPr algn="ctr"/>
            <a:r>
              <a:rPr lang="en-US" sz="2400" dirty="0">
                <a:solidFill>
                  <a:schemeClr val="accent1"/>
                </a:solidFill>
                <a:latin typeface="Garamond" panose="02020404030301010803" pitchFamily="18" charset="0"/>
              </a:rPr>
              <a:t>Elections </a:t>
            </a:r>
            <a:r>
              <a:rPr lang="en-US" sz="2000" dirty="0">
                <a:solidFill>
                  <a:schemeClr val="accent1"/>
                </a:solidFill>
                <a:latin typeface="Garamond" panose="02020404030301010803" pitchFamily="18" charset="0"/>
              </a:rPr>
              <a:t>●</a:t>
            </a:r>
            <a:r>
              <a:rPr lang="en-US" sz="2400" dirty="0">
                <a:solidFill>
                  <a:schemeClr val="accent1"/>
                </a:solidFill>
                <a:latin typeface="Garamond" panose="02020404030301010803" pitchFamily="18" charset="0"/>
              </a:rPr>
              <a:t> Housing </a:t>
            </a:r>
            <a:r>
              <a:rPr lang="en-US" sz="2000" dirty="0">
                <a:solidFill>
                  <a:schemeClr val="accent1"/>
                </a:solidFill>
                <a:latin typeface="Garamond" panose="02020404030301010803" pitchFamily="18" charset="0"/>
              </a:rPr>
              <a:t>●</a:t>
            </a:r>
            <a:r>
              <a:rPr lang="en-US" sz="2400" dirty="0">
                <a:solidFill>
                  <a:schemeClr val="accent1"/>
                </a:solidFill>
                <a:latin typeface="Garamond" panose="02020404030301010803" pitchFamily="18" charset="0"/>
              </a:rPr>
              <a:t> Policing</a:t>
            </a:r>
          </a:p>
          <a:p>
            <a:pPr algn="ctr"/>
            <a:r>
              <a:rPr lang="en-US" sz="2400" dirty="0">
                <a:solidFill>
                  <a:schemeClr val="accent1"/>
                </a:solidFill>
                <a:latin typeface="Garamond" panose="02020404030301010803" pitchFamily="18" charset="0"/>
              </a:rPr>
              <a:t>Transportation</a:t>
            </a:r>
            <a:r>
              <a:rPr lang="en-US" sz="2000" dirty="0">
                <a:solidFill>
                  <a:schemeClr val="accent1"/>
                </a:solidFill>
                <a:latin typeface="Garamond" panose="02020404030301010803" pitchFamily="18" charset="0"/>
              </a:rPr>
              <a:t> ● </a:t>
            </a:r>
            <a:r>
              <a:rPr lang="en-US" sz="2400" dirty="0">
                <a:solidFill>
                  <a:schemeClr val="accent1"/>
                </a:solidFill>
                <a:latin typeface="Garamond" panose="02020404030301010803" pitchFamily="18" charset="0"/>
              </a:rPr>
              <a:t>Roads </a:t>
            </a:r>
            <a:r>
              <a:rPr lang="en-US" sz="2000" dirty="0">
                <a:solidFill>
                  <a:schemeClr val="accent1"/>
                </a:solidFill>
                <a:latin typeface="Garamond" panose="02020404030301010803" pitchFamily="18" charset="0"/>
              </a:rPr>
              <a:t>●</a:t>
            </a:r>
            <a:r>
              <a:rPr lang="en-US" sz="2400" dirty="0">
                <a:solidFill>
                  <a:schemeClr val="accent1"/>
                </a:solidFill>
                <a:latin typeface="Garamond" panose="02020404030301010803" pitchFamily="18" charset="0"/>
              </a:rPr>
              <a:t> Trash</a:t>
            </a:r>
          </a:p>
          <a:p>
            <a:pPr algn="ctr"/>
            <a:endParaRPr lang="en-US" sz="2400" dirty="0">
              <a:solidFill>
                <a:srgbClr val="0070C0"/>
              </a:solidFill>
            </a:endParaRPr>
          </a:p>
        </p:txBody>
      </p:sp>
      <p:pic>
        <p:nvPicPr>
          <p:cNvPr id="2050" name="Picture 2">
            <a:extLst>
              <a:ext uri="{FF2B5EF4-FFF2-40B4-BE49-F238E27FC236}">
                <a16:creationId xmlns:a16="http://schemas.microsoft.com/office/drawing/2014/main" id="{98E9FAA6-CBE9-4095-833E-39D98EBE6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40" y="985908"/>
            <a:ext cx="3920315" cy="2074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map voter turnout">
            <a:extLst>
              <a:ext uri="{FF2B5EF4-FFF2-40B4-BE49-F238E27FC236}">
                <a16:creationId xmlns:a16="http://schemas.microsoft.com/office/drawing/2014/main" id="{F9419E25-9E1A-4D30-90AF-9D9029BDF07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000"/>
          <a:stretch/>
        </p:blipFill>
        <p:spPr bwMode="auto">
          <a:xfrm>
            <a:off x="9119954" y="2909192"/>
            <a:ext cx="2579762" cy="261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282143"/>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9184" y="2359153"/>
            <a:ext cx="4908057" cy="1938992"/>
          </a:xfrm>
          <a:prstGeom prst="rect">
            <a:avLst/>
          </a:prstGeom>
          <a:noFill/>
        </p:spPr>
        <p:txBody>
          <a:bodyPr wrap="square" rtlCol="0">
            <a:spAutoFit/>
          </a:bodyPr>
          <a:lstStyle/>
          <a:p>
            <a:r>
              <a:rPr lang="en-US" sz="2000" i="1" dirty="0">
                <a:solidFill>
                  <a:srgbClr val="002060"/>
                </a:solidFill>
              </a:rPr>
              <a:t>It is easier to spend a few months and some money electing the right people than to spend years and a lot of money trying to get the wrong people to do the right things.</a:t>
            </a:r>
            <a:endParaRPr lang="en-US" sz="2000" dirty="0">
              <a:solidFill>
                <a:srgbClr val="002060"/>
              </a:solidFill>
            </a:endParaRPr>
          </a:p>
          <a:p>
            <a:r>
              <a:rPr lang="en-US" sz="2000" dirty="0">
                <a:solidFill>
                  <a:srgbClr val="C00000"/>
                </a:solidFill>
              </a:rPr>
              <a:t>              —Senator Debbie Stabenow, MSW</a:t>
            </a:r>
          </a:p>
          <a:p>
            <a:endParaRPr lang="en-US" sz="2000" dirty="0">
              <a:solidFill>
                <a:srgbClr val="FF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295" y="784332"/>
            <a:ext cx="1367429" cy="1383467"/>
          </a:xfrm>
          <a:prstGeom prst="rect">
            <a:avLst/>
          </a:prstGeom>
        </p:spPr>
      </p:pic>
      <p:pic>
        <p:nvPicPr>
          <p:cNvPr id="6" name="Picture 5" descr="A group of people posing for the camera&#10;&#10;Description automatically generated">
            <a:extLst>
              <a:ext uri="{FF2B5EF4-FFF2-40B4-BE49-F238E27FC236}">
                <a16:creationId xmlns:a16="http://schemas.microsoft.com/office/drawing/2014/main" id="{0A63297F-8D56-485A-87DD-E38AE7059E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9564" y="2014674"/>
            <a:ext cx="2446990" cy="3262653"/>
          </a:xfrm>
          <a:prstGeom prst="rect">
            <a:avLst/>
          </a:prstGeom>
        </p:spPr>
      </p:pic>
      <p:sp>
        <p:nvSpPr>
          <p:cNvPr id="10" name="TextBox 9">
            <a:extLst>
              <a:ext uri="{FF2B5EF4-FFF2-40B4-BE49-F238E27FC236}">
                <a16:creationId xmlns:a16="http://schemas.microsoft.com/office/drawing/2014/main" id="{F22B8150-2E48-4269-A086-FE9DD59A409F}"/>
              </a:ext>
            </a:extLst>
          </p:cNvPr>
          <p:cNvSpPr txBox="1"/>
          <p:nvPr/>
        </p:nvSpPr>
        <p:spPr>
          <a:xfrm>
            <a:off x="2528899" y="937458"/>
            <a:ext cx="9007319" cy="107721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
                <a:srgbClr val="4F81BD"/>
              </a:buClr>
              <a:buSzTx/>
              <a:buFont typeface="Arial"/>
              <a:buNone/>
              <a:tabLst/>
            </a:pPr>
            <a:r>
              <a:rPr kumimoji="0" lang="en-US" sz="3200" b="0" i="0" u="none" strike="noStrike" cap="none" spc="0" normalizeH="0" baseline="0" dirty="0">
                <a:ln>
                  <a:noFill/>
                </a:ln>
                <a:solidFill>
                  <a:srgbClr val="C00000"/>
                </a:solidFill>
                <a:effectLst/>
                <a:uFillTx/>
                <a:latin typeface="Calibri"/>
                <a:ea typeface="Calibri"/>
                <a:cs typeface="Calibri"/>
                <a:sym typeface="Calibri"/>
              </a:rPr>
              <a:t>Representation and participation matter in a healthy, inclusive democracy</a:t>
            </a:r>
          </a:p>
        </p:txBody>
      </p:sp>
      <p:pic>
        <p:nvPicPr>
          <p:cNvPr id="1026" name="Picture 2" descr="Keeda Haynes for Congress - Tennessee's 5th Congressional District">
            <a:extLst>
              <a:ext uri="{FF2B5EF4-FFF2-40B4-BE49-F238E27FC236}">
                <a16:creationId xmlns:a16="http://schemas.microsoft.com/office/drawing/2014/main" id="{F7458C63-5832-4A4B-A30B-5098F28137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1081" y="1648957"/>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 Count Census 2020 Campaign — Justice for Muslims Collective">
            <a:extLst>
              <a:ext uri="{FF2B5EF4-FFF2-40B4-BE49-F238E27FC236}">
                <a16:creationId xmlns:a16="http://schemas.microsoft.com/office/drawing/2014/main" id="{1CD52808-7B59-47E4-B99A-2BFA393B04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3853" y="3428999"/>
            <a:ext cx="1876425" cy="242887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ensus 2020 — Connecticut Council of Family Service Agencies">
            <a:extLst>
              <a:ext uri="{FF2B5EF4-FFF2-40B4-BE49-F238E27FC236}">
                <a16:creationId xmlns:a16="http://schemas.microsoft.com/office/drawing/2014/main" id="{AE76F27F-C63C-4F7E-8A7D-5FAA1DBE9D3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60640" y="3843336"/>
            <a:ext cx="1648543" cy="16001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attachments.office.net/owa/tanya.smith@uconn.edu/service.svc/s/GetFileAttachment?id=AAMkAGFjYzAzZWU4LTk1YjAtNGMxZC1hMDA0LTdmYjY4ZTgzYTE4OQBGAAAAAAC8KBNCADL9SIell9IGqXqjBwA9t5%2FRuovFTaV%2BBolvbFg6AA3IpIaOAAABLKUWbtgyQLicljvZeGjGAAOX7SApAAABEgAQABV7B%2F7SqdBMlZexZ19QeKs%3D&amp;X-OWA-CANARY=j-k-s3CokkK_RjoOIaV6asAgODFCudYYyKGjFEW0Lyvqf9kxHZY-Ai1EGZHVTBibl0Gz9n3bZ4I.&amp;token=eyJhbGciOiJSUzI1NiIsImtpZCI6IjA2MDBGOUY2NzQ2MjA3MzdFNzM0MDRFMjg3QzQ1QTgxOENCN0NFQjgiLCJ4NXQiOiJCZ0Q1OW5SaUJ6Zm5OQVRpaDhSYWdZeTN6cmciLCJ0eXAiOiJKV1QifQ.eyJ2ZXIiOiJFeGNoYW5nZS5DYWxsYmFjay5WMSIsImFwcGN0eHNlbmRlciI6Ik93YURvd25sb2FkQDE3ZjFhODdlLTJhMjUtNGVhYS1iOWRmLTlkNDM5MDM0YjA4MCIsImFwcGN0eCI6IntcIm1zZXhjaHByb3RcIjpcIm93YVwiLFwicHJpbWFyeXNpZFwiOlwiUy0xLTUtMjEtMzgzODM2MjAzOC0xNDAwMjE4NzI2LTI0OTUwMjQ3OTYtODkxOTQ5M1wiLFwicHVpZFwiOlwiMTE1Mzk3NzAyNTIyNDU1Mzg5NlwiLFwib2lkXCI6XCIwNmNkZTYzYy0zNDMwLTQ2OGItODI0NC04ZWIxZTBlOGVkZjNcIixcInNjb3BlXCI6XCJPd2FEb3dubG9hZFwifSIsIm5iZiI6MTU1NDQxMjIzNSwiZXhwIjoxNTU0NDEyODM1LCJpc3MiOiIwMDAwMDAwMi0wMDAwLTBmZjEtY2UwMC0wMDAwMDAwMDAwMDBAMTdmMWE4N2UtMmEyNS00ZWFhLWI5ZGYtOWQ0MzkwMzRiMDgwIiwiYXVkIjoiMDAwMDAwMDItMDAwMC0wZmYxLWNlMDAtMDAwMDAwMDAwMDAwL2F0dGFjaG1lbnRzLm9mZmljZS5uZXRAMTdmMWE4N2UtMmEyNS00ZWFhLWI5ZGYtOWQ0MzkwMzRiMDgwIn0.BgDdElEia1vS3Komex1p-8Nn9Mwdw-mTdFJk2ZKS0KqKkQxU0KjO5mNAuKV2yA4yqTKq3RopDlQw7XdALba51fNyLEOeg_b80NFLPiCpCD9oAyAIgbKGTkACqwyVFcEspWYQHbkaYjH3zDBd34rsyn6rZJmighPQ7XPjMkzHcVMECjz5cM9fo8RdYbABDvfGozHhLyU7WnJDJWX35EuWoIejWkicdflyrlM09DUT_8MhH_u5kUR2NYbRSVFtl08XssfivwAIhaREVgOXhr0tc63UVM5nAuUmZ9w2nJiqD-qOsCNbCZAUmOHCqaH1yCcEDaWXIMbY908Kv_BDzvPkKg&amp;owa=outlook.office365.com&amp;isImagePreview=True">
            <a:extLst>
              <a:ext uri="{FF2B5EF4-FFF2-40B4-BE49-F238E27FC236}">
                <a16:creationId xmlns:a16="http://schemas.microsoft.com/office/drawing/2014/main" id="{1EEE49CD-1D52-42BB-BBFB-31EF37A9D67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726" t="4876" r="16550"/>
          <a:stretch/>
        </p:blipFill>
        <p:spPr bwMode="auto">
          <a:xfrm>
            <a:off x="3285014" y="4008248"/>
            <a:ext cx="2237251" cy="2289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408806"/>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3" name="Picture 2">
            <a:extLst>
              <a:ext uri="{FF2B5EF4-FFF2-40B4-BE49-F238E27FC236}">
                <a16:creationId xmlns:a16="http://schemas.microsoft.com/office/drawing/2014/main" id="{D628D7AD-4ADB-0844-899D-AACFF24C98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2754" y="208671"/>
            <a:ext cx="8087264" cy="6099794"/>
          </a:xfrm>
          <a:prstGeom prst="rect">
            <a:avLst/>
          </a:prstGeom>
        </p:spPr>
      </p:pic>
      <p:pic>
        <p:nvPicPr>
          <p:cNvPr id="10" name="Google Shape;113;p1" descr="18-046_CT-DATA_logo FINAL.png">
            <a:extLst>
              <a:ext uri="{FF2B5EF4-FFF2-40B4-BE49-F238E27FC236}">
                <a16:creationId xmlns:a16="http://schemas.microsoft.com/office/drawing/2014/main" id="{14A6FF98-066F-094C-98D4-A399ED9F77FC}"/>
              </a:ext>
            </a:extLst>
          </p:cNvPr>
          <p:cNvPicPr preferRelativeResize="0"/>
          <p:nvPr/>
        </p:nvPicPr>
        <p:blipFill rotWithShape="1">
          <a:blip r:embed="rId4">
            <a:alphaModFix/>
          </a:blip>
          <a:srcRect t="22721" b="35406"/>
          <a:stretch/>
        </p:blipFill>
        <p:spPr>
          <a:xfrm>
            <a:off x="396240" y="5249225"/>
            <a:ext cx="2643263" cy="1106806"/>
          </a:xfrm>
          <a:prstGeom prst="rect">
            <a:avLst/>
          </a:prstGeom>
          <a:noFill/>
          <a:ln>
            <a:noFill/>
          </a:ln>
        </p:spPr>
      </p:pic>
      <p:sp>
        <p:nvSpPr>
          <p:cNvPr id="11" name="Google Shape;142;p4">
            <a:extLst>
              <a:ext uri="{FF2B5EF4-FFF2-40B4-BE49-F238E27FC236}">
                <a16:creationId xmlns:a16="http://schemas.microsoft.com/office/drawing/2014/main" id="{06B9F7B6-509B-7C44-A7A4-535E4BC56EC8}"/>
              </a:ext>
            </a:extLst>
          </p:cNvPr>
          <p:cNvSpPr/>
          <p:nvPr/>
        </p:nvSpPr>
        <p:spPr>
          <a:xfrm>
            <a:off x="5766435" y="6356031"/>
            <a:ext cx="6029325" cy="35820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2D3256"/>
              </a:buClr>
              <a:buSzPts val="3600"/>
              <a:buFont typeface="Avenir"/>
              <a:buNone/>
              <a:tabLst/>
              <a:defRPr/>
            </a:pPr>
            <a:r>
              <a:rPr kumimoji="0" lang="en-US" sz="1100" b="0" i="0" u="none" strike="noStrike" kern="0" cap="none" spc="0" normalizeH="0" baseline="0" noProof="0" dirty="0">
                <a:ln>
                  <a:noFill/>
                </a:ln>
                <a:solidFill>
                  <a:srgbClr val="2D3256"/>
                </a:solidFill>
                <a:effectLst/>
                <a:uLnTx/>
                <a:uFillTx/>
                <a:latin typeface="Poppins" pitchFamily="2" charset="77"/>
                <a:ea typeface="Avenir"/>
                <a:cs typeface="Poppins" pitchFamily="2" charset="77"/>
                <a:sym typeface="Avenir"/>
              </a:rPr>
              <a:t>Sources: </a:t>
            </a:r>
            <a:r>
              <a:rPr kumimoji="0" lang="en-US" sz="1100" b="0" i="0" u="none" strike="noStrike" kern="0" cap="none" spc="0" normalizeH="0" baseline="0" noProof="0" dirty="0" err="1">
                <a:ln>
                  <a:noFill/>
                </a:ln>
                <a:solidFill>
                  <a:srgbClr val="2D3256"/>
                </a:solidFill>
                <a:effectLst/>
                <a:uLnTx/>
                <a:uFillTx/>
                <a:latin typeface="Poppins" pitchFamily="2" charset="77"/>
                <a:ea typeface="Avenir"/>
                <a:cs typeface="Poppins" pitchFamily="2" charset="77"/>
                <a:sym typeface="Avenir"/>
              </a:rPr>
              <a:t>CTData</a:t>
            </a:r>
            <a:r>
              <a:rPr kumimoji="0" lang="en-US" sz="1100" b="0" i="0" u="none" strike="noStrike" kern="0" cap="none" spc="0" normalizeH="0" baseline="0" noProof="0" dirty="0">
                <a:ln>
                  <a:noFill/>
                </a:ln>
                <a:solidFill>
                  <a:srgbClr val="2D3256"/>
                </a:solidFill>
                <a:effectLst/>
                <a:uLnTx/>
                <a:uFillTx/>
                <a:latin typeface="Poppins" pitchFamily="2" charset="77"/>
                <a:ea typeface="Avenir"/>
                <a:cs typeface="Poppins" pitchFamily="2" charset="77"/>
                <a:sym typeface="Avenir"/>
              </a:rPr>
              <a:t> analysis of Secretary</a:t>
            </a:r>
            <a:r>
              <a:rPr lang="en-US" sz="1100" dirty="0">
                <a:solidFill>
                  <a:srgbClr val="2D3256"/>
                </a:solidFill>
                <a:latin typeface="Poppins" pitchFamily="2" charset="77"/>
                <a:ea typeface="Avenir"/>
                <a:cs typeface="Poppins" pitchFamily="2" charset="77"/>
                <a:sym typeface="Avenir"/>
              </a:rPr>
              <a:t> of State Voter File; ACS 2018 5-year estimates</a:t>
            </a:r>
            <a:endParaRPr kumimoji="0" sz="500" b="0" i="0" u="none" strike="noStrike" kern="0" cap="none" spc="0" normalizeH="0" baseline="0" noProof="0" dirty="0">
              <a:ln>
                <a:noFill/>
              </a:ln>
              <a:solidFill>
                <a:srgbClr val="000000"/>
              </a:solidFill>
              <a:effectLst/>
              <a:uLnTx/>
              <a:uFillTx/>
              <a:latin typeface="Poppins" pitchFamily="2" charset="77"/>
              <a:ea typeface="Arial"/>
              <a:cs typeface="Poppins" pitchFamily="2" charset="77"/>
              <a:sym typeface="Arial"/>
            </a:endParaRPr>
          </a:p>
        </p:txBody>
      </p:sp>
      <p:sp>
        <p:nvSpPr>
          <p:cNvPr id="13" name="Google Shape;142;p4">
            <a:extLst>
              <a:ext uri="{FF2B5EF4-FFF2-40B4-BE49-F238E27FC236}">
                <a16:creationId xmlns:a16="http://schemas.microsoft.com/office/drawing/2014/main" id="{0A9FEDE7-8B9E-6643-BF3F-A11C9FFE706A}"/>
              </a:ext>
            </a:extLst>
          </p:cNvPr>
          <p:cNvSpPr/>
          <p:nvPr/>
        </p:nvSpPr>
        <p:spPr>
          <a:xfrm>
            <a:off x="927182" y="3054928"/>
            <a:ext cx="5846905" cy="59413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2D3256"/>
              </a:buClr>
              <a:buSzPts val="3600"/>
              <a:buFont typeface="Avenir"/>
              <a:buNone/>
              <a:tabLst/>
              <a:defRPr/>
            </a:pPr>
            <a:r>
              <a:rPr lang="en-US" sz="2400" dirty="0">
                <a:solidFill>
                  <a:srgbClr val="2D3256"/>
                </a:solidFill>
                <a:latin typeface="Century Gothic" panose="020B0502020202020204" pitchFamily="34" charset="0"/>
                <a:ea typeface="Avenir"/>
                <a:cs typeface="Poppins" pitchFamily="2" charset="77"/>
                <a:sym typeface="Avenir"/>
              </a:rPr>
              <a:t>c</a:t>
            </a:r>
            <a:r>
              <a:rPr kumimoji="0" lang="en-US" sz="2400" b="0" i="0" u="none" strike="noStrike" kern="0" cap="none" spc="0" normalizeH="0" baseline="0" noProof="0" dirty="0" err="1">
                <a:ln>
                  <a:noFill/>
                </a:ln>
                <a:solidFill>
                  <a:srgbClr val="2D3256"/>
                </a:solidFill>
                <a:effectLst/>
                <a:uLnTx/>
                <a:uFillTx/>
                <a:latin typeface="Century Gothic" panose="020B0502020202020204" pitchFamily="34" charset="0"/>
                <a:ea typeface="Avenir"/>
                <a:cs typeface="Poppins" pitchFamily="2" charset="77"/>
                <a:sym typeface="Avenir"/>
              </a:rPr>
              <a:t>tdata.org</a:t>
            </a:r>
            <a:r>
              <a:rPr kumimoji="0" lang="en-US" sz="2400" b="0" i="0" u="none" strike="noStrike" kern="0" cap="none" spc="0" normalizeH="0" baseline="0" noProof="0" dirty="0">
                <a:ln>
                  <a:noFill/>
                </a:ln>
                <a:solidFill>
                  <a:srgbClr val="2D3256"/>
                </a:solidFill>
                <a:effectLst/>
                <a:uLnTx/>
                <a:uFillTx/>
                <a:latin typeface="Century Gothic" panose="020B0502020202020204" pitchFamily="34" charset="0"/>
                <a:ea typeface="Avenir"/>
                <a:cs typeface="Poppins" pitchFamily="2" charset="77"/>
                <a:sym typeface="Avenir"/>
              </a:rPr>
              <a:t>/vote</a:t>
            </a:r>
            <a:endParaRPr kumimoji="0" sz="1050" b="0" i="0" u="none" strike="noStrike" kern="0" cap="none" spc="0" normalizeH="0" baseline="0" noProof="0" dirty="0">
              <a:ln>
                <a:noFill/>
              </a:ln>
              <a:solidFill>
                <a:srgbClr val="000000"/>
              </a:solidFill>
              <a:effectLst/>
              <a:uLnTx/>
              <a:uFillTx/>
              <a:latin typeface="Century Gothic" panose="020B0502020202020204" pitchFamily="34" charset="0"/>
              <a:ea typeface="Arial"/>
              <a:cs typeface="Poppins" pitchFamily="2" charset="77"/>
              <a:sym typeface="Arial"/>
            </a:endParaRPr>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43624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554430"/>
            <a:ext cx="7541342" cy="5293757"/>
          </a:xfrm>
          <a:prstGeom prst="rect">
            <a:avLst/>
          </a:prstGeom>
          <a:noFill/>
        </p:spPr>
        <p:txBody>
          <a:bodyPr wrap="square" rtlCol="0">
            <a:spAutoFit/>
          </a:bodyPr>
          <a:lstStyle/>
          <a:p>
            <a:endParaRPr lang="en-US" sz="2800" dirty="0">
              <a:latin typeface="Gotham"/>
              <a:sym typeface="Wingdings 2" panose="05020102010507070707" pitchFamily="18" charset="2"/>
            </a:endParaRPr>
          </a:p>
          <a:p>
            <a:r>
              <a:rPr lang="en-US" sz="2800" dirty="0">
                <a:solidFill>
                  <a:srgbClr val="C00000"/>
                </a:solidFill>
                <a:latin typeface="Gotham"/>
                <a:sym typeface="Wingdings 2" panose="05020102010507070707" pitchFamily="18" charset="2"/>
              </a:rPr>
              <a:t>Structural barriers that limit participation and support the intentional myth that voting doesn’t matter</a:t>
            </a:r>
          </a:p>
          <a:p>
            <a:endParaRPr lang="en-US" sz="600" dirty="0">
              <a:sym typeface="Wingdings 2" panose="05020102010507070707" pitchFamily="18" charset="2"/>
            </a:endParaRPr>
          </a:p>
          <a:p>
            <a:pPr marL="795337" lvl="1" indent="-342900">
              <a:buClr>
                <a:srgbClr val="002060"/>
              </a:buClr>
              <a:buFont typeface="Arial" panose="020B0604020202020204" pitchFamily="34" charset="0"/>
              <a:buChar char="•"/>
            </a:pPr>
            <a:r>
              <a:rPr lang="en-US" sz="2200" b="1" dirty="0">
                <a:latin typeface="Garamond" panose="02020404030301010803" pitchFamily="18" charset="0"/>
                <a:sym typeface="Wingdings 2" panose="05020102010507070707" pitchFamily="18" charset="2"/>
              </a:rPr>
              <a:t>Confusing and complicated rules</a:t>
            </a:r>
            <a:r>
              <a:rPr lang="en-US" sz="2200" dirty="0">
                <a:latin typeface="Garamond" panose="02020404030301010803" pitchFamily="18" charset="0"/>
                <a:sym typeface="Wingdings 2" panose="05020102010507070707" pitchFamily="18" charset="2"/>
              </a:rPr>
              <a:t>, deadlines and processes; </a:t>
            </a:r>
          </a:p>
          <a:p>
            <a:pPr marL="795337" lvl="1" indent="-342900">
              <a:buClr>
                <a:srgbClr val="002060"/>
              </a:buClr>
              <a:buFont typeface="Arial" panose="020B0604020202020204" pitchFamily="34" charset="0"/>
              <a:buChar char="•"/>
            </a:pPr>
            <a:r>
              <a:rPr lang="en-US" sz="2200" b="1" dirty="0" smtClean="0">
                <a:latin typeface="Garamond" panose="02020404030301010803" pitchFamily="18" charset="0"/>
                <a:sym typeface="Wingdings 2" panose="05020102010507070707" pitchFamily="18" charset="2"/>
              </a:rPr>
              <a:t>Suppression </a:t>
            </a:r>
            <a:r>
              <a:rPr lang="en-US" sz="2200" b="1" dirty="0">
                <a:latin typeface="Garamond" panose="02020404030301010803" pitchFamily="18" charset="0"/>
                <a:sym typeface="Wingdings 2" panose="05020102010507070707" pitchFamily="18" charset="2"/>
              </a:rPr>
              <a:t>tactics </a:t>
            </a:r>
            <a:r>
              <a:rPr lang="en-US" sz="2200" dirty="0">
                <a:latin typeface="Garamond" panose="02020404030301010803" pitchFamily="18" charset="0"/>
                <a:sym typeface="Wingdings 2" panose="05020102010507070707" pitchFamily="18" charset="2"/>
              </a:rPr>
              <a:t>include: felony voting laws, strict voter id rules, purging voter lists, challenging student registrations, reducing poll locations, strict absentee rules, allegations of voter fraud, etc. </a:t>
            </a:r>
          </a:p>
          <a:p>
            <a:pPr marL="795337" lvl="4" indent="-342900">
              <a:buClr>
                <a:srgbClr val="002060"/>
              </a:buClr>
              <a:buFont typeface="Arial" panose="020B0604020202020204" pitchFamily="34" charset="0"/>
              <a:buChar char="•"/>
            </a:pPr>
            <a:r>
              <a:rPr lang="en-US" sz="2200" b="1" dirty="0">
                <a:latin typeface="Garamond" panose="02020404030301010803" pitchFamily="18" charset="0"/>
                <a:sym typeface="Wingdings 2" panose="05020102010507070707" pitchFamily="18" charset="2"/>
              </a:rPr>
              <a:t>“Gerrymandering” </a:t>
            </a:r>
            <a:r>
              <a:rPr lang="en-US" sz="2200" dirty="0">
                <a:latin typeface="Garamond" panose="02020404030301010803" pitchFamily="18" charset="0"/>
                <a:sym typeface="Wingdings 2" panose="05020102010507070707" pitchFamily="18" charset="2"/>
              </a:rPr>
              <a:t>is the process drawing districts so maximize political power.  Creates “safe” districts which contributes to divided politics, weakens centrist candidates and suppresses turnout when “vote doesn’t matter.”</a:t>
            </a:r>
          </a:p>
        </p:txBody>
      </p:sp>
      <p:pic>
        <p:nvPicPr>
          <p:cNvPr id="5" name="Picture 4">
            <a:extLst>
              <a:ext uri="{FF2B5EF4-FFF2-40B4-BE49-F238E27FC236}">
                <a16:creationId xmlns:a16="http://schemas.microsoft.com/office/drawing/2014/main" id="{F00F65EE-51AE-40DC-9173-6101BE29192D}"/>
              </a:ext>
            </a:extLst>
          </p:cNvPr>
          <p:cNvPicPr>
            <a:picLocks noChangeAspect="1"/>
          </p:cNvPicPr>
          <p:nvPr/>
        </p:nvPicPr>
        <p:blipFill>
          <a:blip r:embed="rId3"/>
          <a:stretch>
            <a:fillRect/>
          </a:stretch>
        </p:blipFill>
        <p:spPr>
          <a:xfrm>
            <a:off x="9097527" y="6096465"/>
            <a:ext cx="2581847" cy="636029"/>
          </a:xfrm>
          <a:prstGeom prst="rect">
            <a:avLst/>
          </a:prstGeom>
        </p:spPr>
      </p:pic>
      <p:pic>
        <p:nvPicPr>
          <p:cNvPr id="3" name="Picture 2" descr="Image result for cartoons about non voters">
            <a:extLst>
              <a:ext uri="{FF2B5EF4-FFF2-40B4-BE49-F238E27FC236}">
                <a16:creationId xmlns:a16="http://schemas.microsoft.com/office/drawing/2014/main" id="{1AF32A16-D8F5-4B50-97EF-21F3FA3C99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1343" y="886498"/>
            <a:ext cx="3607097" cy="27125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8065253" y="4032234"/>
            <a:ext cx="2901241" cy="1382755"/>
          </a:xfrm>
          <a:prstGeom prst="rect">
            <a:avLst/>
          </a:prstGeom>
        </p:spPr>
      </p:pic>
    </p:spTree>
    <p:extLst>
      <p:ext uri="{BB962C8B-B14F-4D97-AF65-F5344CB8AC3E}">
        <p14:creationId xmlns:p14="http://schemas.microsoft.com/office/powerpoint/2010/main" val="186365656"/>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
            <a:srgbClr val="4F81BD"/>
          </a:buClr>
          <a:buSzTx/>
          <a:buFont typeface="Arial"/>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
            <a:srgbClr val="4F81BD"/>
          </a:buClr>
          <a:buSzTx/>
          <a:buFont typeface="Arial"/>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mocracy Work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
            <a:srgbClr val="4F81BD"/>
          </a:buClr>
          <a:buSzTx/>
          <a:buFont typeface="Arial"/>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
            <a:srgbClr val="4F81BD"/>
          </a:buClr>
          <a:buSzTx/>
          <a:buFont typeface="Arial"/>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5083</TotalTime>
  <Words>1787</Words>
  <Application>Microsoft Office PowerPoint</Application>
  <PresentationFormat>Widescreen</PresentationFormat>
  <Paragraphs>200</Paragraphs>
  <Slides>27</Slides>
  <Notes>22</Notes>
  <HiddenSlides>0</HiddenSlides>
  <MMClips>0</MMClips>
  <ScaleCrop>false</ScaleCrop>
  <HeadingPairs>
    <vt:vector size="6" baseType="variant">
      <vt:variant>
        <vt:lpstr>Fonts Used</vt:lpstr>
      </vt:variant>
      <vt:variant>
        <vt:i4>26</vt:i4>
      </vt:variant>
      <vt:variant>
        <vt:lpstr>Theme</vt:lpstr>
      </vt:variant>
      <vt:variant>
        <vt:i4>3</vt:i4>
      </vt:variant>
      <vt:variant>
        <vt:lpstr>Slide Titles</vt:lpstr>
      </vt:variant>
      <vt:variant>
        <vt:i4>27</vt:i4>
      </vt:variant>
    </vt:vector>
  </HeadingPairs>
  <TitlesOfParts>
    <vt:vector size="56" baseType="lpstr">
      <vt:lpstr>Avenir</vt:lpstr>
      <vt:lpstr>C Helvetica Condensed</vt:lpstr>
      <vt:lpstr>Gotham</vt:lpstr>
      <vt:lpstr>Helvetica Neue</vt:lpstr>
      <vt:lpstr>HK Grotesk Bold Bold</vt:lpstr>
      <vt:lpstr>inherit</vt:lpstr>
      <vt:lpstr>Open Sans 2</vt:lpstr>
      <vt:lpstr>Poppins</vt:lpstr>
      <vt:lpstr>Proxima Nova</vt:lpstr>
      <vt:lpstr>Roboto</vt:lpstr>
      <vt:lpstr>Roboto Black</vt:lpstr>
      <vt:lpstr>Roboto Light</vt:lpstr>
      <vt:lpstr>Roboto Medium</vt:lpstr>
      <vt:lpstr>Arial</vt:lpstr>
      <vt:lpstr>Arial Narrow</vt:lpstr>
      <vt:lpstr>Baskerville Old Face</vt:lpstr>
      <vt:lpstr>Calibri</vt:lpstr>
      <vt:lpstr>Cambria</vt:lpstr>
      <vt:lpstr>Century Gothic</vt:lpstr>
      <vt:lpstr>Garamond</vt:lpstr>
      <vt:lpstr>Georgia</vt:lpstr>
      <vt:lpstr>Gotham Black</vt:lpstr>
      <vt:lpstr>Helvetica</vt:lpstr>
      <vt:lpstr>Times New Roman</vt:lpstr>
      <vt:lpstr>Wingdings</vt:lpstr>
      <vt:lpstr>Wingdings 2</vt:lpstr>
      <vt:lpstr>Default</vt:lpstr>
      <vt:lpstr>Office Theme</vt:lpstr>
      <vt:lpstr>Democracy Works</vt:lpstr>
      <vt:lpstr>Voting as a social work intervention</vt:lpstr>
      <vt:lpstr>PowerPoint Presentation</vt:lpstr>
      <vt:lpstr>PowerPoint Presentation</vt:lpstr>
      <vt:lpstr>A Democracy in peril </vt:lpstr>
      <vt:lpstr>The nonvote wins</vt:lpstr>
      <vt:lpstr>PowerPoint Presentation</vt:lpstr>
      <vt:lpstr>PowerPoint Presentation</vt:lpstr>
      <vt:lpstr>PowerPoint Presentation</vt:lpstr>
      <vt:lpstr>PowerPoint Presentation</vt:lpstr>
      <vt:lpstr>Some reasons people don’t vote? </vt:lpstr>
      <vt:lpstr>Voting as a social work intervention</vt:lpstr>
      <vt:lpstr>PowerPoint Presentation</vt:lpstr>
      <vt:lpstr>The Role of Clinical Social Workers on Voter Engagement Efforts</vt:lpstr>
      <vt:lpstr>PowerPoint Presentation</vt:lpstr>
      <vt:lpstr>Why don’t more social workers and agencies support civic engagement and voting? </vt:lpstr>
      <vt:lpstr>PowerPoint Presentation</vt:lpstr>
      <vt:lpstr>Democracy in ACTION:  1) Encourage people to respond to the census</vt:lpstr>
      <vt:lpstr>2) Register voters every day! </vt:lpstr>
      <vt:lpstr>PowerPoint Presentation</vt:lpstr>
      <vt:lpstr>3) Educate and Engage voters </vt:lpstr>
      <vt:lpstr>4) Remind and promote all elections – federal, state and local</vt:lpstr>
      <vt:lpstr>5) Advocate for voting rights and access in your town/state and push Congress to reinstate preclearance (“section 5”) in the Voting Rights Act  </vt:lpstr>
      <vt:lpstr>PowerPoint Presentation</vt:lpstr>
      <vt:lpstr>PowerPoint Presentation</vt:lpstr>
      <vt:lpstr>More ideas for building civic engagement and connection…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Tanya Smith</dc:creator>
  <cp:lastModifiedBy>Smith, Tanya</cp:lastModifiedBy>
  <cp:revision>175</cp:revision>
  <cp:lastPrinted>2020-06-09T11:51:22Z</cp:lastPrinted>
  <dcterms:modified xsi:type="dcterms:W3CDTF">2020-09-10T18:01:09Z</dcterms:modified>
</cp:coreProperties>
</file>