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8" r:id="rId4"/>
    <p:sldId id="272" r:id="rId5"/>
    <p:sldId id="279" r:id="rId6"/>
    <p:sldId id="282" r:id="rId7"/>
    <p:sldId id="281" r:id="rId8"/>
    <p:sldId id="284" r:id="rId9"/>
    <p:sldId id="283"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28BAB-0616-47C8-93EB-DC52CF6C212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0B4429F-E64A-4DE4-B4FE-DBD5A085E887}">
      <dgm:prSet/>
      <dgm:spPr/>
      <dgm:t>
        <a:bodyPr/>
        <a:lstStyle/>
        <a:p>
          <a:r>
            <a:rPr lang="en-US"/>
            <a:t>Nonpartisan voter engagement is legal, ethical and professional and central to social work values and mission.</a:t>
          </a:r>
        </a:p>
      </dgm:t>
    </dgm:pt>
    <dgm:pt modelId="{A550F50B-C44B-4ACD-A7F0-22E3ADF6C7C1}" type="parTrans" cxnId="{008B9DED-B0D1-4303-8FFF-692EB7361258}">
      <dgm:prSet/>
      <dgm:spPr/>
      <dgm:t>
        <a:bodyPr/>
        <a:lstStyle/>
        <a:p>
          <a:endParaRPr lang="en-US"/>
        </a:p>
      </dgm:t>
    </dgm:pt>
    <dgm:pt modelId="{1EF5AE18-E2DA-431B-AD06-D532970A9345}" type="sibTrans" cxnId="{008B9DED-B0D1-4303-8FFF-692EB7361258}">
      <dgm:prSet/>
      <dgm:spPr/>
      <dgm:t>
        <a:bodyPr/>
        <a:lstStyle/>
        <a:p>
          <a:endParaRPr lang="en-US"/>
        </a:p>
      </dgm:t>
    </dgm:pt>
    <dgm:pt modelId="{06CB6B91-C803-47FA-B2CC-8D72306565A8}">
      <dgm:prSet/>
      <dgm:spPr/>
      <dgm:t>
        <a:bodyPr/>
        <a:lstStyle/>
        <a:p>
          <a:r>
            <a:rPr lang="en-US"/>
            <a:t>Communities with high voter turnout report greater well-being, and more resources and attention from elected officials.</a:t>
          </a:r>
        </a:p>
      </dgm:t>
    </dgm:pt>
    <dgm:pt modelId="{69615007-C9B0-42C3-AD42-845F0F65F3C7}" type="parTrans" cxnId="{47BBACAD-EDD7-4C77-A259-7F31EAFCAEC7}">
      <dgm:prSet/>
      <dgm:spPr/>
      <dgm:t>
        <a:bodyPr/>
        <a:lstStyle/>
        <a:p>
          <a:endParaRPr lang="en-US"/>
        </a:p>
      </dgm:t>
    </dgm:pt>
    <dgm:pt modelId="{50353431-95A3-4A48-9182-5A424A4EA5B4}" type="sibTrans" cxnId="{47BBACAD-EDD7-4C77-A259-7F31EAFCAEC7}">
      <dgm:prSet/>
      <dgm:spPr/>
      <dgm:t>
        <a:bodyPr/>
        <a:lstStyle/>
        <a:p>
          <a:endParaRPr lang="en-US"/>
        </a:p>
      </dgm:t>
    </dgm:pt>
    <dgm:pt modelId="{DD20E143-9457-4A72-B07D-C3FD58C64CA5}">
      <dgm:prSet/>
      <dgm:spPr/>
      <dgm:t>
        <a:bodyPr/>
        <a:lstStyle/>
        <a:p>
          <a:r>
            <a:rPr lang="en-US" dirty="0"/>
            <a:t>Voting gives people and communities the power to voice their opinion and effect social change!</a:t>
          </a:r>
        </a:p>
      </dgm:t>
    </dgm:pt>
    <dgm:pt modelId="{0C9AF1E0-0482-4E36-9584-81A152ECDC00}" type="parTrans" cxnId="{5B7A2CE7-AB8C-4E76-A014-F8C861CF04FC}">
      <dgm:prSet/>
      <dgm:spPr/>
      <dgm:t>
        <a:bodyPr/>
        <a:lstStyle/>
        <a:p>
          <a:endParaRPr lang="en-US"/>
        </a:p>
      </dgm:t>
    </dgm:pt>
    <dgm:pt modelId="{9F23910D-0B0D-4E38-9117-AE3268C0CE4A}" type="sibTrans" cxnId="{5B7A2CE7-AB8C-4E76-A014-F8C861CF04FC}">
      <dgm:prSet/>
      <dgm:spPr/>
      <dgm:t>
        <a:bodyPr/>
        <a:lstStyle/>
        <a:p>
          <a:endParaRPr lang="en-US"/>
        </a:p>
      </dgm:t>
    </dgm:pt>
    <dgm:pt modelId="{433944B4-5473-450B-8198-2967D92B136E}" type="pres">
      <dgm:prSet presAssocID="{EEA28BAB-0616-47C8-93EB-DC52CF6C212C}" presName="linear" presStyleCnt="0">
        <dgm:presLayoutVars>
          <dgm:animLvl val="lvl"/>
          <dgm:resizeHandles val="exact"/>
        </dgm:presLayoutVars>
      </dgm:prSet>
      <dgm:spPr/>
    </dgm:pt>
    <dgm:pt modelId="{6B45767F-7073-460D-B20E-8155260A9D88}" type="pres">
      <dgm:prSet presAssocID="{C0B4429F-E64A-4DE4-B4FE-DBD5A085E887}" presName="parentText" presStyleLbl="node1" presStyleIdx="0" presStyleCnt="3">
        <dgm:presLayoutVars>
          <dgm:chMax val="0"/>
          <dgm:bulletEnabled val="1"/>
        </dgm:presLayoutVars>
      </dgm:prSet>
      <dgm:spPr/>
    </dgm:pt>
    <dgm:pt modelId="{F4B85866-42D8-421A-9B65-B79CB5AE4725}" type="pres">
      <dgm:prSet presAssocID="{1EF5AE18-E2DA-431B-AD06-D532970A9345}" presName="spacer" presStyleCnt="0"/>
      <dgm:spPr/>
    </dgm:pt>
    <dgm:pt modelId="{7A68EDD4-CECE-4F85-A8FF-4DD56D3C38D0}" type="pres">
      <dgm:prSet presAssocID="{06CB6B91-C803-47FA-B2CC-8D72306565A8}" presName="parentText" presStyleLbl="node1" presStyleIdx="1" presStyleCnt="3">
        <dgm:presLayoutVars>
          <dgm:chMax val="0"/>
          <dgm:bulletEnabled val="1"/>
        </dgm:presLayoutVars>
      </dgm:prSet>
      <dgm:spPr/>
    </dgm:pt>
    <dgm:pt modelId="{E3C0C7FE-201D-401B-B074-5D3F47006966}" type="pres">
      <dgm:prSet presAssocID="{50353431-95A3-4A48-9182-5A424A4EA5B4}" presName="spacer" presStyleCnt="0"/>
      <dgm:spPr/>
    </dgm:pt>
    <dgm:pt modelId="{887AEBB0-F42C-4905-B3EB-C99FCFD63E86}" type="pres">
      <dgm:prSet presAssocID="{DD20E143-9457-4A72-B07D-C3FD58C64CA5}" presName="parentText" presStyleLbl="node1" presStyleIdx="2" presStyleCnt="3">
        <dgm:presLayoutVars>
          <dgm:chMax val="0"/>
          <dgm:bulletEnabled val="1"/>
        </dgm:presLayoutVars>
      </dgm:prSet>
      <dgm:spPr/>
    </dgm:pt>
  </dgm:ptLst>
  <dgm:cxnLst>
    <dgm:cxn modelId="{06FB5527-EC9C-4E86-A98E-EC4E570D26C7}" type="presOf" srcId="{C0B4429F-E64A-4DE4-B4FE-DBD5A085E887}" destId="{6B45767F-7073-460D-B20E-8155260A9D88}" srcOrd="0" destOrd="0" presId="urn:microsoft.com/office/officeart/2005/8/layout/vList2"/>
    <dgm:cxn modelId="{06B7ED53-7E29-4DDC-9FED-07A3F921D188}" type="presOf" srcId="{06CB6B91-C803-47FA-B2CC-8D72306565A8}" destId="{7A68EDD4-CECE-4F85-A8FF-4DD56D3C38D0}" srcOrd="0" destOrd="0" presId="urn:microsoft.com/office/officeart/2005/8/layout/vList2"/>
    <dgm:cxn modelId="{39DDCE7F-B44B-4682-BE74-23C786666614}" type="presOf" srcId="{EEA28BAB-0616-47C8-93EB-DC52CF6C212C}" destId="{433944B4-5473-450B-8198-2967D92B136E}" srcOrd="0" destOrd="0" presId="urn:microsoft.com/office/officeart/2005/8/layout/vList2"/>
    <dgm:cxn modelId="{47BBACAD-EDD7-4C77-A259-7F31EAFCAEC7}" srcId="{EEA28BAB-0616-47C8-93EB-DC52CF6C212C}" destId="{06CB6B91-C803-47FA-B2CC-8D72306565A8}" srcOrd="1" destOrd="0" parTransId="{69615007-C9B0-42C3-AD42-845F0F65F3C7}" sibTransId="{50353431-95A3-4A48-9182-5A424A4EA5B4}"/>
    <dgm:cxn modelId="{5B7A2CE7-AB8C-4E76-A014-F8C861CF04FC}" srcId="{EEA28BAB-0616-47C8-93EB-DC52CF6C212C}" destId="{DD20E143-9457-4A72-B07D-C3FD58C64CA5}" srcOrd="2" destOrd="0" parTransId="{0C9AF1E0-0482-4E36-9584-81A152ECDC00}" sibTransId="{9F23910D-0B0D-4E38-9117-AE3268C0CE4A}"/>
    <dgm:cxn modelId="{008B9DED-B0D1-4303-8FFF-692EB7361258}" srcId="{EEA28BAB-0616-47C8-93EB-DC52CF6C212C}" destId="{C0B4429F-E64A-4DE4-B4FE-DBD5A085E887}" srcOrd="0" destOrd="0" parTransId="{A550F50B-C44B-4ACD-A7F0-22E3ADF6C7C1}" sibTransId="{1EF5AE18-E2DA-431B-AD06-D532970A9345}"/>
    <dgm:cxn modelId="{10A747F8-2DCD-4990-98B2-78EA807F68CE}" type="presOf" srcId="{DD20E143-9457-4A72-B07D-C3FD58C64CA5}" destId="{887AEBB0-F42C-4905-B3EB-C99FCFD63E86}" srcOrd="0" destOrd="0" presId="urn:microsoft.com/office/officeart/2005/8/layout/vList2"/>
    <dgm:cxn modelId="{C5D68FDF-D800-4E48-8188-BE7D2C8C01E7}" type="presParOf" srcId="{433944B4-5473-450B-8198-2967D92B136E}" destId="{6B45767F-7073-460D-B20E-8155260A9D88}" srcOrd="0" destOrd="0" presId="urn:microsoft.com/office/officeart/2005/8/layout/vList2"/>
    <dgm:cxn modelId="{9269AC2A-5FA4-40F3-9B17-404F4B0AE539}" type="presParOf" srcId="{433944B4-5473-450B-8198-2967D92B136E}" destId="{F4B85866-42D8-421A-9B65-B79CB5AE4725}" srcOrd="1" destOrd="0" presId="urn:microsoft.com/office/officeart/2005/8/layout/vList2"/>
    <dgm:cxn modelId="{217E3E2F-647B-4D22-AFFA-29AA4881D045}" type="presParOf" srcId="{433944B4-5473-450B-8198-2967D92B136E}" destId="{7A68EDD4-CECE-4F85-A8FF-4DD56D3C38D0}" srcOrd="2" destOrd="0" presId="urn:microsoft.com/office/officeart/2005/8/layout/vList2"/>
    <dgm:cxn modelId="{121DA411-5888-497F-86E4-7D61873F31DD}" type="presParOf" srcId="{433944B4-5473-450B-8198-2967D92B136E}" destId="{E3C0C7FE-201D-401B-B074-5D3F47006966}" srcOrd="3" destOrd="0" presId="urn:microsoft.com/office/officeart/2005/8/layout/vList2"/>
    <dgm:cxn modelId="{3D886FA0-886D-427A-A73B-35799F15F48B}" type="presParOf" srcId="{433944B4-5473-450B-8198-2967D92B136E}" destId="{887AEBB0-F42C-4905-B3EB-C99FCFD63E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5358C-2A72-4D3B-8CED-F098E158F579}"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272FA96-E038-41A6-B5E7-2F2697886ECE}">
      <dgm:prSet/>
      <dgm:spPr/>
      <dgm:t>
        <a:bodyPr/>
        <a:lstStyle/>
        <a:p>
          <a:r>
            <a:rPr lang="en-US" dirty="0"/>
            <a:t>Develop a plan to integrate voter registration, education and outreach into field organization’s service delivery/culture. Discuss with your Field Instructor </a:t>
          </a:r>
        </a:p>
      </dgm:t>
    </dgm:pt>
    <dgm:pt modelId="{23EBFEE5-1A24-4A05-8B5B-5231B60CC896}" type="parTrans" cxnId="{3FB02E0F-73BE-46F3-BC98-6731CCCFEC0B}">
      <dgm:prSet/>
      <dgm:spPr/>
      <dgm:t>
        <a:bodyPr/>
        <a:lstStyle/>
        <a:p>
          <a:endParaRPr lang="en-US"/>
        </a:p>
      </dgm:t>
    </dgm:pt>
    <dgm:pt modelId="{5412B696-A34F-4C9A-8F0E-99270F1942BF}" type="sibTrans" cxnId="{3FB02E0F-73BE-46F3-BC98-6731CCCFEC0B}">
      <dgm:prSet phldrT="1" phldr="0"/>
      <dgm:spPr/>
      <dgm:t>
        <a:bodyPr/>
        <a:lstStyle/>
        <a:p>
          <a:r>
            <a:rPr lang="en-US"/>
            <a:t>1</a:t>
          </a:r>
          <a:endParaRPr lang="en-US" dirty="0"/>
        </a:p>
      </dgm:t>
    </dgm:pt>
    <dgm:pt modelId="{3714BEDE-D0CC-4A44-BB72-E25FCC2A7F27}">
      <dgm:prSet/>
      <dgm:spPr/>
      <dgm:t>
        <a:bodyPr/>
        <a:lstStyle/>
        <a:p>
          <a:r>
            <a:rPr lang="en-US" dirty="0"/>
            <a:t>Coordinate voter registration drive </a:t>
          </a:r>
        </a:p>
      </dgm:t>
    </dgm:pt>
    <dgm:pt modelId="{BB6FCA1C-C4C3-4851-953E-FFF839AAD630}" type="parTrans" cxnId="{25E16514-78C3-4E98-A5D1-DF5BD2D6CD2B}">
      <dgm:prSet/>
      <dgm:spPr/>
      <dgm:t>
        <a:bodyPr/>
        <a:lstStyle/>
        <a:p>
          <a:endParaRPr lang="en-US"/>
        </a:p>
      </dgm:t>
    </dgm:pt>
    <dgm:pt modelId="{10164625-BA28-402C-9F0E-A8726C075443}" type="sibTrans" cxnId="{25E16514-78C3-4E98-A5D1-DF5BD2D6CD2B}">
      <dgm:prSet phldrT="2" phldr="0"/>
      <dgm:spPr/>
      <dgm:t>
        <a:bodyPr/>
        <a:lstStyle/>
        <a:p>
          <a:r>
            <a:rPr lang="en-US"/>
            <a:t>2</a:t>
          </a:r>
          <a:endParaRPr lang="en-US" dirty="0"/>
        </a:p>
      </dgm:t>
    </dgm:pt>
    <dgm:pt modelId="{F6B438DF-525A-488C-9488-8B54F633BA01}">
      <dgm:prSet/>
      <dgm:spPr/>
      <dgm:t>
        <a:bodyPr/>
        <a:lstStyle/>
        <a:p>
          <a:r>
            <a:rPr lang="en-US" dirty="0"/>
            <a:t>Look up the rules and deadlines for voting in your state </a:t>
          </a:r>
        </a:p>
      </dgm:t>
    </dgm:pt>
    <dgm:pt modelId="{55C9037B-441E-4F28-AFE3-EA49A9D18A01}" type="parTrans" cxnId="{46902173-D9C9-4BB2-B25F-02D10F36832F}">
      <dgm:prSet/>
      <dgm:spPr/>
      <dgm:t>
        <a:bodyPr/>
        <a:lstStyle/>
        <a:p>
          <a:endParaRPr lang="en-US"/>
        </a:p>
      </dgm:t>
    </dgm:pt>
    <dgm:pt modelId="{D06BE253-EF62-4F5D-A037-7258B39DF40D}" type="sibTrans" cxnId="{46902173-D9C9-4BB2-B25F-02D10F36832F}">
      <dgm:prSet phldrT="3" phldr="0"/>
      <dgm:spPr/>
      <dgm:t>
        <a:bodyPr/>
        <a:lstStyle/>
        <a:p>
          <a:r>
            <a:rPr lang="en-US"/>
            <a:t>3</a:t>
          </a:r>
          <a:endParaRPr lang="en-US" dirty="0"/>
        </a:p>
      </dgm:t>
    </dgm:pt>
    <dgm:pt modelId="{7BF93D62-F746-4547-9933-889B746CB704}">
      <dgm:prSet/>
      <dgm:spPr/>
      <dgm:t>
        <a:bodyPr/>
        <a:lstStyle/>
        <a:p>
          <a:r>
            <a:rPr lang="en-US" dirty="0"/>
            <a:t>Find your elected officials at the local, state and federal level and see where they stand on issues related to your work at the agency</a:t>
          </a:r>
        </a:p>
      </dgm:t>
    </dgm:pt>
    <dgm:pt modelId="{1200FD0C-8982-4141-9482-4136CC55EAF0}" type="parTrans" cxnId="{69CA81B9-2F84-4193-A170-BAE33346554B}">
      <dgm:prSet/>
      <dgm:spPr/>
      <dgm:t>
        <a:bodyPr/>
        <a:lstStyle/>
        <a:p>
          <a:endParaRPr lang="en-US"/>
        </a:p>
      </dgm:t>
    </dgm:pt>
    <dgm:pt modelId="{CF0C2AC1-F53A-47A2-B9FE-4A023B343069}" type="sibTrans" cxnId="{69CA81B9-2F84-4193-A170-BAE33346554B}">
      <dgm:prSet phldrT="4" phldr="0"/>
      <dgm:spPr/>
      <dgm:t>
        <a:bodyPr/>
        <a:lstStyle/>
        <a:p>
          <a:r>
            <a:rPr lang="en-US"/>
            <a:t>4</a:t>
          </a:r>
          <a:endParaRPr lang="en-US" dirty="0"/>
        </a:p>
      </dgm:t>
    </dgm:pt>
    <dgm:pt modelId="{3E540349-1F27-4B63-830F-D44919A84D6D}" type="pres">
      <dgm:prSet presAssocID="{2EA5358C-2A72-4D3B-8CED-F098E158F579}" presName="Name0" presStyleCnt="0">
        <dgm:presLayoutVars>
          <dgm:animLvl val="lvl"/>
          <dgm:resizeHandles val="exact"/>
        </dgm:presLayoutVars>
      </dgm:prSet>
      <dgm:spPr/>
    </dgm:pt>
    <dgm:pt modelId="{A282DCB1-022F-4263-AEBC-9C9EE0042B6C}" type="pres">
      <dgm:prSet presAssocID="{D272FA96-E038-41A6-B5E7-2F2697886ECE}" presName="compositeNode" presStyleCnt="0">
        <dgm:presLayoutVars>
          <dgm:bulletEnabled val="1"/>
        </dgm:presLayoutVars>
      </dgm:prSet>
      <dgm:spPr/>
    </dgm:pt>
    <dgm:pt modelId="{F17D57E5-6D27-473C-8971-F0D5BC0B9288}" type="pres">
      <dgm:prSet presAssocID="{D272FA96-E038-41A6-B5E7-2F2697886ECE}" presName="bgRect" presStyleLbl="bgAccFollowNode1" presStyleIdx="0" presStyleCnt="4"/>
      <dgm:spPr/>
    </dgm:pt>
    <dgm:pt modelId="{9EABA502-57D7-44FB-AC3A-2429C685B3B0}" type="pres">
      <dgm:prSet presAssocID="{5412B696-A34F-4C9A-8F0E-99270F1942BF}" presName="sibTransNodeCircle" presStyleLbl="alignNode1" presStyleIdx="0" presStyleCnt="8">
        <dgm:presLayoutVars>
          <dgm:chMax val="0"/>
          <dgm:bulletEnabled/>
        </dgm:presLayoutVars>
      </dgm:prSet>
      <dgm:spPr/>
    </dgm:pt>
    <dgm:pt modelId="{7E4C8773-6F87-4281-8DDF-82B45D3A428F}" type="pres">
      <dgm:prSet presAssocID="{D272FA96-E038-41A6-B5E7-2F2697886ECE}" presName="bottomLine" presStyleLbl="alignNode1" presStyleIdx="1" presStyleCnt="8">
        <dgm:presLayoutVars/>
      </dgm:prSet>
      <dgm:spPr/>
    </dgm:pt>
    <dgm:pt modelId="{C8E70A9F-EE3C-4BD7-AA0F-1AE4AAC8459A}" type="pres">
      <dgm:prSet presAssocID="{D272FA96-E038-41A6-B5E7-2F2697886ECE}" presName="nodeText" presStyleLbl="bgAccFollowNode1" presStyleIdx="0" presStyleCnt="4">
        <dgm:presLayoutVars>
          <dgm:bulletEnabled val="1"/>
        </dgm:presLayoutVars>
      </dgm:prSet>
      <dgm:spPr/>
    </dgm:pt>
    <dgm:pt modelId="{1F366DB9-438F-46E1-A440-8204E4DE6D85}" type="pres">
      <dgm:prSet presAssocID="{5412B696-A34F-4C9A-8F0E-99270F1942BF}" presName="sibTrans" presStyleCnt="0"/>
      <dgm:spPr/>
    </dgm:pt>
    <dgm:pt modelId="{3E1E005F-F8F3-4158-A529-E7AD2B8F9925}" type="pres">
      <dgm:prSet presAssocID="{3714BEDE-D0CC-4A44-BB72-E25FCC2A7F27}" presName="compositeNode" presStyleCnt="0">
        <dgm:presLayoutVars>
          <dgm:bulletEnabled val="1"/>
        </dgm:presLayoutVars>
      </dgm:prSet>
      <dgm:spPr/>
    </dgm:pt>
    <dgm:pt modelId="{3691F286-4179-4BD8-821D-C433F0210C0D}" type="pres">
      <dgm:prSet presAssocID="{3714BEDE-D0CC-4A44-BB72-E25FCC2A7F27}" presName="bgRect" presStyleLbl="bgAccFollowNode1" presStyleIdx="1" presStyleCnt="4"/>
      <dgm:spPr/>
    </dgm:pt>
    <dgm:pt modelId="{E5CC301A-E960-49CA-A7FD-FE57CCD1FCBE}" type="pres">
      <dgm:prSet presAssocID="{10164625-BA28-402C-9F0E-A8726C075443}" presName="sibTransNodeCircle" presStyleLbl="alignNode1" presStyleIdx="2" presStyleCnt="8">
        <dgm:presLayoutVars>
          <dgm:chMax val="0"/>
          <dgm:bulletEnabled/>
        </dgm:presLayoutVars>
      </dgm:prSet>
      <dgm:spPr/>
    </dgm:pt>
    <dgm:pt modelId="{FBB60B1D-0A4B-4053-88E3-9A1F47FAC3B7}" type="pres">
      <dgm:prSet presAssocID="{3714BEDE-D0CC-4A44-BB72-E25FCC2A7F27}" presName="bottomLine" presStyleLbl="alignNode1" presStyleIdx="3" presStyleCnt="8">
        <dgm:presLayoutVars/>
      </dgm:prSet>
      <dgm:spPr/>
    </dgm:pt>
    <dgm:pt modelId="{A8304524-A54C-4235-9047-30C0F2A8B637}" type="pres">
      <dgm:prSet presAssocID="{3714BEDE-D0CC-4A44-BB72-E25FCC2A7F27}" presName="nodeText" presStyleLbl="bgAccFollowNode1" presStyleIdx="1" presStyleCnt="4">
        <dgm:presLayoutVars>
          <dgm:bulletEnabled val="1"/>
        </dgm:presLayoutVars>
      </dgm:prSet>
      <dgm:spPr/>
    </dgm:pt>
    <dgm:pt modelId="{0E986501-0E5D-4A68-96FF-33804B3C3EEF}" type="pres">
      <dgm:prSet presAssocID="{10164625-BA28-402C-9F0E-A8726C075443}" presName="sibTrans" presStyleCnt="0"/>
      <dgm:spPr/>
    </dgm:pt>
    <dgm:pt modelId="{D0319782-5EEF-4348-9315-442298235DA2}" type="pres">
      <dgm:prSet presAssocID="{F6B438DF-525A-488C-9488-8B54F633BA01}" presName="compositeNode" presStyleCnt="0">
        <dgm:presLayoutVars>
          <dgm:bulletEnabled val="1"/>
        </dgm:presLayoutVars>
      </dgm:prSet>
      <dgm:spPr/>
    </dgm:pt>
    <dgm:pt modelId="{32DCFC7C-2A7A-4D93-A222-054E17C6E740}" type="pres">
      <dgm:prSet presAssocID="{F6B438DF-525A-488C-9488-8B54F633BA01}" presName="bgRect" presStyleLbl="bgAccFollowNode1" presStyleIdx="2" presStyleCnt="4"/>
      <dgm:spPr/>
    </dgm:pt>
    <dgm:pt modelId="{CF9723F0-1C46-43C3-9A8F-6A9BF5E2D208}" type="pres">
      <dgm:prSet presAssocID="{D06BE253-EF62-4F5D-A037-7258B39DF40D}" presName="sibTransNodeCircle" presStyleLbl="alignNode1" presStyleIdx="4" presStyleCnt="8">
        <dgm:presLayoutVars>
          <dgm:chMax val="0"/>
          <dgm:bulletEnabled/>
        </dgm:presLayoutVars>
      </dgm:prSet>
      <dgm:spPr/>
    </dgm:pt>
    <dgm:pt modelId="{FE4E2692-08FE-4813-BC04-E33FD9D64F46}" type="pres">
      <dgm:prSet presAssocID="{F6B438DF-525A-488C-9488-8B54F633BA01}" presName="bottomLine" presStyleLbl="alignNode1" presStyleIdx="5" presStyleCnt="8">
        <dgm:presLayoutVars/>
      </dgm:prSet>
      <dgm:spPr/>
    </dgm:pt>
    <dgm:pt modelId="{0FB663E3-B37E-40E1-88B9-87BDB05B6727}" type="pres">
      <dgm:prSet presAssocID="{F6B438DF-525A-488C-9488-8B54F633BA01}" presName="nodeText" presStyleLbl="bgAccFollowNode1" presStyleIdx="2" presStyleCnt="4">
        <dgm:presLayoutVars>
          <dgm:bulletEnabled val="1"/>
        </dgm:presLayoutVars>
      </dgm:prSet>
      <dgm:spPr/>
    </dgm:pt>
    <dgm:pt modelId="{E0B8C276-6A95-448B-9523-2E6E4BF400BE}" type="pres">
      <dgm:prSet presAssocID="{D06BE253-EF62-4F5D-A037-7258B39DF40D}" presName="sibTrans" presStyleCnt="0"/>
      <dgm:spPr/>
    </dgm:pt>
    <dgm:pt modelId="{F4847483-18AF-462F-B882-4320A004AB4E}" type="pres">
      <dgm:prSet presAssocID="{7BF93D62-F746-4547-9933-889B746CB704}" presName="compositeNode" presStyleCnt="0">
        <dgm:presLayoutVars>
          <dgm:bulletEnabled val="1"/>
        </dgm:presLayoutVars>
      </dgm:prSet>
      <dgm:spPr/>
    </dgm:pt>
    <dgm:pt modelId="{B2486C46-18A3-4E3F-B622-FEAE1EC24CC2}" type="pres">
      <dgm:prSet presAssocID="{7BF93D62-F746-4547-9933-889B746CB704}" presName="bgRect" presStyleLbl="bgAccFollowNode1" presStyleIdx="3" presStyleCnt="4"/>
      <dgm:spPr/>
    </dgm:pt>
    <dgm:pt modelId="{9BBC9CB4-72EE-4031-869C-F1AA0F2335B8}" type="pres">
      <dgm:prSet presAssocID="{CF0C2AC1-F53A-47A2-B9FE-4A023B343069}" presName="sibTransNodeCircle" presStyleLbl="alignNode1" presStyleIdx="6" presStyleCnt="8">
        <dgm:presLayoutVars>
          <dgm:chMax val="0"/>
          <dgm:bulletEnabled/>
        </dgm:presLayoutVars>
      </dgm:prSet>
      <dgm:spPr/>
    </dgm:pt>
    <dgm:pt modelId="{1D385685-95E3-41B9-A18C-45B25C364DE0}" type="pres">
      <dgm:prSet presAssocID="{7BF93D62-F746-4547-9933-889B746CB704}" presName="bottomLine" presStyleLbl="alignNode1" presStyleIdx="7" presStyleCnt="8">
        <dgm:presLayoutVars/>
      </dgm:prSet>
      <dgm:spPr/>
    </dgm:pt>
    <dgm:pt modelId="{3309450E-FB41-4429-8742-725B0F171E2E}" type="pres">
      <dgm:prSet presAssocID="{7BF93D62-F746-4547-9933-889B746CB704}" presName="nodeText" presStyleLbl="bgAccFollowNode1" presStyleIdx="3" presStyleCnt="4">
        <dgm:presLayoutVars>
          <dgm:bulletEnabled val="1"/>
        </dgm:presLayoutVars>
      </dgm:prSet>
      <dgm:spPr/>
    </dgm:pt>
  </dgm:ptLst>
  <dgm:cxnLst>
    <dgm:cxn modelId="{77378207-88E8-41FE-B6B1-D7FD91E4969A}" type="presOf" srcId="{7BF93D62-F746-4547-9933-889B746CB704}" destId="{B2486C46-18A3-4E3F-B622-FEAE1EC24CC2}" srcOrd="0" destOrd="0" presId="urn:microsoft.com/office/officeart/2016/7/layout/BasicLinearProcessNumbered"/>
    <dgm:cxn modelId="{3FB02E0F-73BE-46F3-BC98-6731CCCFEC0B}" srcId="{2EA5358C-2A72-4D3B-8CED-F098E158F579}" destId="{D272FA96-E038-41A6-B5E7-2F2697886ECE}" srcOrd="0" destOrd="0" parTransId="{23EBFEE5-1A24-4A05-8B5B-5231B60CC896}" sibTransId="{5412B696-A34F-4C9A-8F0E-99270F1942BF}"/>
    <dgm:cxn modelId="{5D910D14-5009-4AF1-A28F-7EEA89222456}" type="presOf" srcId="{5412B696-A34F-4C9A-8F0E-99270F1942BF}" destId="{9EABA502-57D7-44FB-AC3A-2429C685B3B0}" srcOrd="0" destOrd="0" presId="urn:microsoft.com/office/officeart/2016/7/layout/BasicLinearProcessNumbered"/>
    <dgm:cxn modelId="{25E16514-78C3-4E98-A5D1-DF5BD2D6CD2B}" srcId="{2EA5358C-2A72-4D3B-8CED-F098E158F579}" destId="{3714BEDE-D0CC-4A44-BB72-E25FCC2A7F27}" srcOrd="1" destOrd="0" parTransId="{BB6FCA1C-C4C3-4851-953E-FFF839AAD630}" sibTransId="{10164625-BA28-402C-9F0E-A8726C075443}"/>
    <dgm:cxn modelId="{4511DB2E-A37A-4954-9542-25A8BEB20B2D}" type="presOf" srcId="{CF0C2AC1-F53A-47A2-B9FE-4A023B343069}" destId="{9BBC9CB4-72EE-4031-869C-F1AA0F2335B8}" srcOrd="0" destOrd="0" presId="urn:microsoft.com/office/officeart/2016/7/layout/BasicLinearProcessNumbered"/>
    <dgm:cxn modelId="{BA546369-B303-482A-808D-D1B0CF0DD2DC}" type="presOf" srcId="{D272FA96-E038-41A6-B5E7-2F2697886ECE}" destId="{C8E70A9F-EE3C-4BD7-AA0F-1AE4AAC8459A}" srcOrd="1" destOrd="0" presId="urn:microsoft.com/office/officeart/2016/7/layout/BasicLinearProcessNumbered"/>
    <dgm:cxn modelId="{829C196D-6039-4AF7-9DFC-6FA8B8B2CC22}" type="presOf" srcId="{D06BE253-EF62-4F5D-A037-7258B39DF40D}" destId="{CF9723F0-1C46-43C3-9A8F-6A9BF5E2D208}" srcOrd="0" destOrd="0" presId="urn:microsoft.com/office/officeart/2016/7/layout/BasicLinearProcessNumbered"/>
    <dgm:cxn modelId="{7FF91C4F-E505-4D82-A0F8-85A9FFDC5048}" type="presOf" srcId="{F6B438DF-525A-488C-9488-8B54F633BA01}" destId="{32DCFC7C-2A7A-4D93-A222-054E17C6E740}" srcOrd="0" destOrd="0" presId="urn:microsoft.com/office/officeart/2016/7/layout/BasicLinearProcessNumbered"/>
    <dgm:cxn modelId="{D7D87471-E489-4562-BB46-CD05CDA882CC}" type="presOf" srcId="{7BF93D62-F746-4547-9933-889B746CB704}" destId="{3309450E-FB41-4429-8742-725B0F171E2E}" srcOrd="1" destOrd="0" presId="urn:microsoft.com/office/officeart/2016/7/layout/BasicLinearProcessNumbered"/>
    <dgm:cxn modelId="{46902173-D9C9-4BB2-B25F-02D10F36832F}" srcId="{2EA5358C-2A72-4D3B-8CED-F098E158F579}" destId="{F6B438DF-525A-488C-9488-8B54F633BA01}" srcOrd="2" destOrd="0" parTransId="{55C9037B-441E-4F28-AFE3-EA49A9D18A01}" sibTransId="{D06BE253-EF62-4F5D-A037-7258B39DF40D}"/>
    <dgm:cxn modelId="{9261BB92-E214-4F98-BD26-0341B2832C2C}" type="presOf" srcId="{2EA5358C-2A72-4D3B-8CED-F098E158F579}" destId="{3E540349-1F27-4B63-830F-D44919A84D6D}" srcOrd="0" destOrd="0" presId="urn:microsoft.com/office/officeart/2016/7/layout/BasicLinearProcessNumbered"/>
    <dgm:cxn modelId="{82800493-D7CA-4104-9B21-C1D00A61460A}" type="presOf" srcId="{10164625-BA28-402C-9F0E-A8726C075443}" destId="{E5CC301A-E960-49CA-A7FD-FE57CCD1FCBE}" srcOrd="0" destOrd="0" presId="urn:microsoft.com/office/officeart/2016/7/layout/BasicLinearProcessNumbered"/>
    <dgm:cxn modelId="{44173EAB-F7B2-4404-B01B-1D66E810C2FD}" type="presOf" srcId="{D272FA96-E038-41A6-B5E7-2F2697886ECE}" destId="{F17D57E5-6D27-473C-8971-F0D5BC0B9288}" srcOrd="0" destOrd="0" presId="urn:microsoft.com/office/officeart/2016/7/layout/BasicLinearProcessNumbered"/>
    <dgm:cxn modelId="{BCEA3FB2-CCC6-43B3-B697-D21A5B5F989D}" type="presOf" srcId="{3714BEDE-D0CC-4A44-BB72-E25FCC2A7F27}" destId="{3691F286-4179-4BD8-821D-C433F0210C0D}" srcOrd="0" destOrd="0" presId="urn:microsoft.com/office/officeart/2016/7/layout/BasicLinearProcessNumbered"/>
    <dgm:cxn modelId="{69CA81B9-2F84-4193-A170-BAE33346554B}" srcId="{2EA5358C-2A72-4D3B-8CED-F098E158F579}" destId="{7BF93D62-F746-4547-9933-889B746CB704}" srcOrd="3" destOrd="0" parTransId="{1200FD0C-8982-4141-9482-4136CC55EAF0}" sibTransId="{CF0C2AC1-F53A-47A2-B9FE-4A023B343069}"/>
    <dgm:cxn modelId="{0B54BBCC-16DC-451A-861A-7BB067C695AE}" type="presOf" srcId="{3714BEDE-D0CC-4A44-BB72-E25FCC2A7F27}" destId="{A8304524-A54C-4235-9047-30C0F2A8B637}" srcOrd="1" destOrd="0" presId="urn:microsoft.com/office/officeart/2016/7/layout/BasicLinearProcessNumbered"/>
    <dgm:cxn modelId="{6D731BF9-44CB-48A7-B5A1-2E13DB3B5775}" type="presOf" srcId="{F6B438DF-525A-488C-9488-8B54F633BA01}" destId="{0FB663E3-B37E-40E1-88B9-87BDB05B6727}" srcOrd="1" destOrd="0" presId="urn:microsoft.com/office/officeart/2016/7/layout/BasicLinearProcessNumbered"/>
    <dgm:cxn modelId="{9CDF9DAA-8EB9-4DB0-8735-048D1168B0C5}" type="presParOf" srcId="{3E540349-1F27-4B63-830F-D44919A84D6D}" destId="{A282DCB1-022F-4263-AEBC-9C9EE0042B6C}" srcOrd="0" destOrd="0" presId="urn:microsoft.com/office/officeart/2016/7/layout/BasicLinearProcessNumbered"/>
    <dgm:cxn modelId="{20DF13C0-A814-4FDE-9099-DCA52CD5C221}" type="presParOf" srcId="{A282DCB1-022F-4263-AEBC-9C9EE0042B6C}" destId="{F17D57E5-6D27-473C-8971-F0D5BC0B9288}" srcOrd="0" destOrd="0" presId="urn:microsoft.com/office/officeart/2016/7/layout/BasicLinearProcessNumbered"/>
    <dgm:cxn modelId="{68D29910-904B-49C3-837F-FFDF0F0BD351}" type="presParOf" srcId="{A282DCB1-022F-4263-AEBC-9C9EE0042B6C}" destId="{9EABA502-57D7-44FB-AC3A-2429C685B3B0}" srcOrd="1" destOrd="0" presId="urn:microsoft.com/office/officeart/2016/7/layout/BasicLinearProcessNumbered"/>
    <dgm:cxn modelId="{20741F20-E6A6-47F1-8314-D2BC370182D9}" type="presParOf" srcId="{A282DCB1-022F-4263-AEBC-9C9EE0042B6C}" destId="{7E4C8773-6F87-4281-8DDF-82B45D3A428F}" srcOrd="2" destOrd="0" presId="urn:microsoft.com/office/officeart/2016/7/layout/BasicLinearProcessNumbered"/>
    <dgm:cxn modelId="{32B18BCC-063F-4ABA-9549-83FF56EEC9BE}" type="presParOf" srcId="{A282DCB1-022F-4263-AEBC-9C9EE0042B6C}" destId="{C8E70A9F-EE3C-4BD7-AA0F-1AE4AAC8459A}" srcOrd="3" destOrd="0" presId="urn:microsoft.com/office/officeart/2016/7/layout/BasicLinearProcessNumbered"/>
    <dgm:cxn modelId="{FD8717FE-22B5-4564-B722-C25BD3855A9D}" type="presParOf" srcId="{3E540349-1F27-4B63-830F-D44919A84D6D}" destId="{1F366DB9-438F-46E1-A440-8204E4DE6D85}" srcOrd="1" destOrd="0" presId="urn:microsoft.com/office/officeart/2016/7/layout/BasicLinearProcessNumbered"/>
    <dgm:cxn modelId="{0F1B8DFB-8F6C-48DA-B5B0-E4D27F0ED283}" type="presParOf" srcId="{3E540349-1F27-4B63-830F-D44919A84D6D}" destId="{3E1E005F-F8F3-4158-A529-E7AD2B8F9925}" srcOrd="2" destOrd="0" presId="urn:microsoft.com/office/officeart/2016/7/layout/BasicLinearProcessNumbered"/>
    <dgm:cxn modelId="{E24A3EDF-6F78-4F86-9E0C-2C6B22643528}" type="presParOf" srcId="{3E1E005F-F8F3-4158-A529-E7AD2B8F9925}" destId="{3691F286-4179-4BD8-821D-C433F0210C0D}" srcOrd="0" destOrd="0" presId="urn:microsoft.com/office/officeart/2016/7/layout/BasicLinearProcessNumbered"/>
    <dgm:cxn modelId="{C8D49F0A-CE40-4622-82A8-11F6C74886DA}" type="presParOf" srcId="{3E1E005F-F8F3-4158-A529-E7AD2B8F9925}" destId="{E5CC301A-E960-49CA-A7FD-FE57CCD1FCBE}" srcOrd="1" destOrd="0" presId="urn:microsoft.com/office/officeart/2016/7/layout/BasicLinearProcessNumbered"/>
    <dgm:cxn modelId="{E6C2F9E3-AEF6-46AB-B39C-4D6C9325DD17}" type="presParOf" srcId="{3E1E005F-F8F3-4158-A529-E7AD2B8F9925}" destId="{FBB60B1D-0A4B-4053-88E3-9A1F47FAC3B7}" srcOrd="2" destOrd="0" presId="urn:microsoft.com/office/officeart/2016/7/layout/BasicLinearProcessNumbered"/>
    <dgm:cxn modelId="{2D9C8D8C-D5BD-43A2-B019-C14686649F68}" type="presParOf" srcId="{3E1E005F-F8F3-4158-A529-E7AD2B8F9925}" destId="{A8304524-A54C-4235-9047-30C0F2A8B637}" srcOrd="3" destOrd="0" presId="urn:microsoft.com/office/officeart/2016/7/layout/BasicLinearProcessNumbered"/>
    <dgm:cxn modelId="{4B90217C-606A-411C-988A-0C39F31BA042}" type="presParOf" srcId="{3E540349-1F27-4B63-830F-D44919A84D6D}" destId="{0E986501-0E5D-4A68-96FF-33804B3C3EEF}" srcOrd="3" destOrd="0" presId="urn:microsoft.com/office/officeart/2016/7/layout/BasicLinearProcessNumbered"/>
    <dgm:cxn modelId="{10B82A4B-0CE3-4C71-A5D6-8F6B2143A50F}" type="presParOf" srcId="{3E540349-1F27-4B63-830F-D44919A84D6D}" destId="{D0319782-5EEF-4348-9315-442298235DA2}" srcOrd="4" destOrd="0" presId="urn:microsoft.com/office/officeart/2016/7/layout/BasicLinearProcessNumbered"/>
    <dgm:cxn modelId="{D2BAAF42-1E46-422A-B6BF-44781B91BD61}" type="presParOf" srcId="{D0319782-5EEF-4348-9315-442298235DA2}" destId="{32DCFC7C-2A7A-4D93-A222-054E17C6E740}" srcOrd="0" destOrd="0" presId="urn:microsoft.com/office/officeart/2016/7/layout/BasicLinearProcessNumbered"/>
    <dgm:cxn modelId="{5E4DB452-D325-4068-B3BD-D4CF145EB6DE}" type="presParOf" srcId="{D0319782-5EEF-4348-9315-442298235DA2}" destId="{CF9723F0-1C46-43C3-9A8F-6A9BF5E2D208}" srcOrd="1" destOrd="0" presId="urn:microsoft.com/office/officeart/2016/7/layout/BasicLinearProcessNumbered"/>
    <dgm:cxn modelId="{4158FEB3-5C55-4D4B-A4A2-58BAC0D4C6E2}" type="presParOf" srcId="{D0319782-5EEF-4348-9315-442298235DA2}" destId="{FE4E2692-08FE-4813-BC04-E33FD9D64F46}" srcOrd="2" destOrd="0" presId="urn:microsoft.com/office/officeart/2016/7/layout/BasicLinearProcessNumbered"/>
    <dgm:cxn modelId="{C3A6A87D-AFDC-4686-B230-DD5733F604B0}" type="presParOf" srcId="{D0319782-5EEF-4348-9315-442298235DA2}" destId="{0FB663E3-B37E-40E1-88B9-87BDB05B6727}" srcOrd="3" destOrd="0" presId="urn:microsoft.com/office/officeart/2016/7/layout/BasicLinearProcessNumbered"/>
    <dgm:cxn modelId="{96235797-F69E-4BB7-B9D2-3A0989BDE47B}" type="presParOf" srcId="{3E540349-1F27-4B63-830F-D44919A84D6D}" destId="{E0B8C276-6A95-448B-9523-2E6E4BF400BE}" srcOrd="5" destOrd="0" presId="urn:microsoft.com/office/officeart/2016/7/layout/BasicLinearProcessNumbered"/>
    <dgm:cxn modelId="{4A85D059-5787-4B5C-9947-F36DEEF67286}" type="presParOf" srcId="{3E540349-1F27-4B63-830F-D44919A84D6D}" destId="{F4847483-18AF-462F-B882-4320A004AB4E}" srcOrd="6" destOrd="0" presId="urn:microsoft.com/office/officeart/2016/7/layout/BasicLinearProcessNumbered"/>
    <dgm:cxn modelId="{89E37A59-AC70-4F43-8AB7-DCB3C78A6EA7}" type="presParOf" srcId="{F4847483-18AF-462F-B882-4320A004AB4E}" destId="{B2486C46-18A3-4E3F-B622-FEAE1EC24CC2}" srcOrd="0" destOrd="0" presId="urn:microsoft.com/office/officeart/2016/7/layout/BasicLinearProcessNumbered"/>
    <dgm:cxn modelId="{53C3D017-3D69-4511-8CE3-A7A47DDDB7D1}" type="presParOf" srcId="{F4847483-18AF-462F-B882-4320A004AB4E}" destId="{9BBC9CB4-72EE-4031-869C-F1AA0F2335B8}" srcOrd="1" destOrd="0" presId="urn:microsoft.com/office/officeart/2016/7/layout/BasicLinearProcessNumbered"/>
    <dgm:cxn modelId="{4A24240A-00FA-45CD-9961-6E18F7801C5E}" type="presParOf" srcId="{F4847483-18AF-462F-B882-4320A004AB4E}" destId="{1D385685-95E3-41B9-A18C-45B25C364DE0}" srcOrd="2" destOrd="0" presId="urn:microsoft.com/office/officeart/2016/7/layout/BasicLinearProcessNumbered"/>
    <dgm:cxn modelId="{53C9FA16-8CE1-472B-821D-4AFE0AF6EA7B}" type="presParOf" srcId="{F4847483-18AF-462F-B882-4320A004AB4E}" destId="{3309450E-FB41-4429-8742-725B0F171E2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5767F-7073-460D-B20E-8155260A9D88}">
      <dsp:nvSpPr>
        <dsp:cNvPr id="0" name=""/>
        <dsp:cNvSpPr/>
      </dsp:nvSpPr>
      <dsp:spPr>
        <a:xfrm>
          <a:off x="0" y="637857"/>
          <a:ext cx="6513603"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Nonpartisan voter engagement is legal, ethical and professional and central to social work values and mission.</a:t>
          </a:r>
        </a:p>
      </dsp:txBody>
      <dsp:txXfrm>
        <a:off x="72479" y="710336"/>
        <a:ext cx="6368645" cy="1339772"/>
      </dsp:txXfrm>
    </dsp:sp>
    <dsp:sp modelId="{7A68EDD4-CECE-4F85-A8FF-4DD56D3C38D0}">
      <dsp:nvSpPr>
        <dsp:cNvPr id="0" name=""/>
        <dsp:cNvSpPr/>
      </dsp:nvSpPr>
      <dsp:spPr>
        <a:xfrm>
          <a:off x="0" y="2200348"/>
          <a:ext cx="6513603" cy="14847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Communities with high voter turnout report greater well-being, and more resources and attention from elected officials.</a:t>
          </a:r>
        </a:p>
      </dsp:txBody>
      <dsp:txXfrm>
        <a:off x="72479" y="2272827"/>
        <a:ext cx="6368645" cy="1339772"/>
      </dsp:txXfrm>
    </dsp:sp>
    <dsp:sp modelId="{887AEBB0-F42C-4905-B3EB-C99FCFD63E86}">
      <dsp:nvSpPr>
        <dsp:cNvPr id="0" name=""/>
        <dsp:cNvSpPr/>
      </dsp:nvSpPr>
      <dsp:spPr>
        <a:xfrm>
          <a:off x="0" y="3762838"/>
          <a:ext cx="6513603" cy="1484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Voting gives people and communities the power to voice their opinion and effect social change!</a:t>
          </a:r>
        </a:p>
      </dsp:txBody>
      <dsp:txXfrm>
        <a:off x="72479" y="3835317"/>
        <a:ext cx="6368645"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D57E5-6D27-473C-8971-F0D5BC0B9288}">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Develop a plan to integrate voter registration, education and outreach into field organization’s service delivery/culture. Discuss with your Field Instructor </a:t>
          </a:r>
        </a:p>
      </dsp:txBody>
      <dsp:txXfrm>
        <a:off x="3080" y="1765067"/>
        <a:ext cx="2444055" cy="2053006"/>
      </dsp:txXfrm>
    </dsp:sp>
    <dsp:sp modelId="{9EABA502-57D7-44FB-AC3A-2429C685B3B0}">
      <dsp:nvSpPr>
        <dsp:cNvPr id="0" name=""/>
        <dsp:cNvSpPr/>
      </dsp:nvSpPr>
      <dsp:spPr>
        <a:xfrm>
          <a:off x="711856" y="806997"/>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62184" y="957325"/>
        <a:ext cx="725847" cy="725847"/>
      </dsp:txXfrm>
    </dsp:sp>
    <dsp:sp modelId="{7E4C8773-6F87-4281-8DDF-82B45D3A428F}">
      <dsp:nvSpPr>
        <dsp:cNvPr id="0" name=""/>
        <dsp:cNvSpPr/>
      </dsp:nvSpPr>
      <dsp:spPr>
        <a:xfrm>
          <a:off x="3080" y="3886435"/>
          <a:ext cx="2444055"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1F286-4179-4BD8-821D-C433F0210C0D}">
      <dsp:nvSpPr>
        <dsp:cNvPr id="0" name=""/>
        <dsp:cNvSpPr/>
      </dsp:nvSpPr>
      <dsp:spPr>
        <a:xfrm>
          <a:off x="2691541" y="464830"/>
          <a:ext cx="2444055" cy="342167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Coordinate voter registration drive </a:t>
          </a:r>
        </a:p>
      </dsp:txBody>
      <dsp:txXfrm>
        <a:off x="2691541" y="1765067"/>
        <a:ext cx="2444055" cy="2053006"/>
      </dsp:txXfrm>
    </dsp:sp>
    <dsp:sp modelId="{E5CC301A-E960-49CA-A7FD-FE57CCD1FCBE}">
      <dsp:nvSpPr>
        <dsp:cNvPr id="0" name=""/>
        <dsp:cNvSpPr/>
      </dsp:nvSpPr>
      <dsp:spPr>
        <a:xfrm>
          <a:off x="3400317" y="806997"/>
          <a:ext cx="1026503" cy="102650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550645" y="957325"/>
        <a:ext cx="725847" cy="725847"/>
      </dsp:txXfrm>
    </dsp:sp>
    <dsp:sp modelId="{FBB60B1D-0A4B-4053-88E3-9A1F47FAC3B7}">
      <dsp:nvSpPr>
        <dsp:cNvPr id="0" name=""/>
        <dsp:cNvSpPr/>
      </dsp:nvSpPr>
      <dsp:spPr>
        <a:xfrm>
          <a:off x="2691541" y="3886435"/>
          <a:ext cx="244405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CFC7C-2A7A-4D93-A222-054E17C6E740}">
      <dsp:nvSpPr>
        <dsp:cNvPr id="0" name=""/>
        <dsp:cNvSpPr/>
      </dsp:nvSpPr>
      <dsp:spPr>
        <a:xfrm>
          <a:off x="5380002" y="464830"/>
          <a:ext cx="2444055" cy="342167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Look up the rules and deadlines for voting in your state </a:t>
          </a:r>
        </a:p>
      </dsp:txBody>
      <dsp:txXfrm>
        <a:off x="5380002" y="1765067"/>
        <a:ext cx="2444055" cy="2053006"/>
      </dsp:txXfrm>
    </dsp:sp>
    <dsp:sp modelId="{CF9723F0-1C46-43C3-9A8F-6A9BF5E2D208}">
      <dsp:nvSpPr>
        <dsp:cNvPr id="0" name=""/>
        <dsp:cNvSpPr/>
      </dsp:nvSpPr>
      <dsp:spPr>
        <a:xfrm>
          <a:off x="6088778" y="806997"/>
          <a:ext cx="1026503" cy="102650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239106" y="957325"/>
        <a:ext cx="725847" cy="725847"/>
      </dsp:txXfrm>
    </dsp:sp>
    <dsp:sp modelId="{FE4E2692-08FE-4813-BC04-E33FD9D64F46}">
      <dsp:nvSpPr>
        <dsp:cNvPr id="0" name=""/>
        <dsp:cNvSpPr/>
      </dsp:nvSpPr>
      <dsp:spPr>
        <a:xfrm>
          <a:off x="5380002" y="3886435"/>
          <a:ext cx="244405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86C46-18A3-4E3F-B622-FEAE1EC24CC2}">
      <dsp:nvSpPr>
        <dsp:cNvPr id="0" name=""/>
        <dsp:cNvSpPr/>
      </dsp:nvSpPr>
      <dsp:spPr>
        <a:xfrm>
          <a:off x="8068463" y="464830"/>
          <a:ext cx="2444055" cy="342167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Find your elected officials at the local, state and federal level and see where they stand on issues related to your work at the agency</a:t>
          </a:r>
        </a:p>
      </dsp:txBody>
      <dsp:txXfrm>
        <a:off x="8068463" y="1765067"/>
        <a:ext cx="2444055" cy="2053006"/>
      </dsp:txXfrm>
    </dsp:sp>
    <dsp:sp modelId="{9BBC9CB4-72EE-4031-869C-F1AA0F2335B8}">
      <dsp:nvSpPr>
        <dsp:cNvPr id="0" name=""/>
        <dsp:cNvSpPr/>
      </dsp:nvSpPr>
      <dsp:spPr>
        <a:xfrm>
          <a:off x="8777239" y="806997"/>
          <a:ext cx="1026503" cy="102650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8927567" y="957325"/>
        <a:ext cx="725847" cy="725847"/>
      </dsp:txXfrm>
    </dsp:sp>
    <dsp:sp modelId="{1D385685-95E3-41B9-A18C-45B25C364DE0}">
      <dsp:nvSpPr>
        <dsp:cNvPr id="0" name=""/>
        <dsp:cNvSpPr/>
      </dsp:nvSpPr>
      <dsp:spPr>
        <a:xfrm>
          <a:off x="8068463" y="3886435"/>
          <a:ext cx="244405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79AE-99C2-4CC9-8483-B44ECD4135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EA9E5-20A2-419A-BE4A-3314E01CD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507E0-8D58-4F71-B5B5-DD070764CE92}"/>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5" name="Footer Placeholder 4">
            <a:extLst>
              <a:ext uri="{FF2B5EF4-FFF2-40B4-BE49-F238E27FC236}">
                <a16:creationId xmlns:a16="http://schemas.microsoft.com/office/drawing/2014/main" id="{4BF666BA-0516-4714-9098-AFA537428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D811-7D26-41CB-B972-4FCC41CEE268}"/>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255723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7FB4-5B8C-47F8-B8F3-77CC77D60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8A505-274A-4C82-8C15-10E7D063D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21D6-F893-4AC2-B625-98A42A293340}"/>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5" name="Footer Placeholder 4">
            <a:extLst>
              <a:ext uri="{FF2B5EF4-FFF2-40B4-BE49-F238E27FC236}">
                <a16:creationId xmlns:a16="http://schemas.microsoft.com/office/drawing/2014/main" id="{470EE852-C72D-426A-9AB1-BFA550C65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6F90B-D512-49BD-B5C5-A5EF06A83480}"/>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272416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A2D03-7987-41E5-A965-4FC8D22A97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43CAE-D895-41CD-A653-0BB7D23769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879AD-1F80-4F9A-9399-917B036417DE}"/>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5" name="Footer Placeholder 4">
            <a:extLst>
              <a:ext uri="{FF2B5EF4-FFF2-40B4-BE49-F238E27FC236}">
                <a16:creationId xmlns:a16="http://schemas.microsoft.com/office/drawing/2014/main" id="{D3129748-E486-4DDF-A2E3-D77B22E9C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A2C69-B19A-47FC-9CC8-5175EDD304EA}"/>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243912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9A76-FA6E-474D-B9E9-CA262C38B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16D47-1321-422B-9586-D9CB60682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08159-CFEA-4392-B492-87A05BCCE716}"/>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5" name="Footer Placeholder 4">
            <a:extLst>
              <a:ext uri="{FF2B5EF4-FFF2-40B4-BE49-F238E27FC236}">
                <a16:creationId xmlns:a16="http://schemas.microsoft.com/office/drawing/2014/main" id="{61516ADA-3A12-43A3-9229-E3690CC1D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BDD0E-370F-47D4-8839-DA1EC3D0150C}"/>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180660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5D85-0B10-41BD-B312-786C1159B3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BD400-5664-4758-8672-1101D5AF90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FE9D45-4E6B-4AE3-B81B-0EBF5A5790EC}"/>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5" name="Footer Placeholder 4">
            <a:extLst>
              <a:ext uri="{FF2B5EF4-FFF2-40B4-BE49-F238E27FC236}">
                <a16:creationId xmlns:a16="http://schemas.microsoft.com/office/drawing/2014/main" id="{25DA7E97-651E-495E-A8A1-AF073660A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D2B8D-0BF4-455B-BC60-FB3595408EED}"/>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224383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41A3-0EF5-4B43-BD6C-CCAC2BE0F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ADC0C-FC3A-4861-80D3-024A643765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13B422-A41F-4B15-8BE1-5F9A2FDDA6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6C8A90-E3AC-4933-AA19-9477D7F07052}"/>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6" name="Footer Placeholder 5">
            <a:extLst>
              <a:ext uri="{FF2B5EF4-FFF2-40B4-BE49-F238E27FC236}">
                <a16:creationId xmlns:a16="http://schemas.microsoft.com/office/drawing/2014/main" id="{B759CBF3-5209-4D9D-9D6D-B699F5F20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3A2CC-1778-41EA-A67A-8B83AFC9396E}"/>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148974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983F-6182-4F8A-B90A-DABFC7EB65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1ECD0-BB14-4845-AFE6-CDC3A2BA2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74C28-B76E-4649-8368-845D39DE6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FBE157-971F-4E9B-A5BC-391EEC55C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6CA1F-D6DE-43BA-BE9A-169031FB48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32500-D88D-48B9-9A00-57CD79F8CF7B}"/>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8" name="Footer Placeholder 7">
            <a:extLst>
              <a:ext uri="{FF2B5EF4-FFF2-40B4-BE49-F238E27FC236}">
                <a16:creationId xmlns:a16="http://schemas.microsoft.com/office/drawing/2014/main" id="{8F254101-98D6-4772-9874-69F44C6366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BB95C4-105B-42E8-8E30-79265CF06323}"/>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79991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4E5A-C9E4-43F8-BF14-71E66801BC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F9392-7383-465C-85EF-5AD8A3AD0C3D}"/>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4" name="Footer Placeholder 3">
            <a:extLst>
              <a:ext uri="{FF2B5EF4-FFF2-40B4-BE49-F238E27FC236}">
                <a16:creationId xmlns:a16="http://schemas.microsoft.com/office/drawing/2014/main" id="{116D93CE-122E-460C-AB6E-C6D0ED0291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EC2691-A304-4E60-B1F7-EC4E76A8AEE4}"/>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155116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AE5BB-F46D-4193-8561-B26834EDA938}"/>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3" name="Footer Placeholder 2">
            <a:extLst>
              <a:ext uri="{FF2B5EF4-FFF2-40B4-BE49-F238E27FC236}">
                <a16:creationId xmlns:a16="http://schemas.microsoft.com/office/drawing/2014/main" id="{548A0576-8A14-4091-9960-668B91D425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ABF21-73FC-48AE-92B1-B3E51493EEC9}"/>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13914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9AF5-E74E-4D21-8F02-F170DF528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8270F8-2565-43D3-A9BC-F9D57F708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ADAB2-417E-4B3C-9C27-5F6511FFD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0D6EB-65DC-4BFA-855F-8569C6BBF1AF}"/>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6" name="Footer Placeholder 5">
            <a:extLst>
              <a:ext uri="{FF2B5EF4-FFF2-40B4-BE49-F238E27FC236}">
                <a16:creationId xmlns:a16="http://schemas.microsoft.com/office/drawing/2014/main" id="{9E75912F-0199-4B75-AA68-40AB03B39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AB7AA-5896-4D52-A6F3-D0DAC6EAAD6B}"/>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352686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2DCC-833B-434F-BDEE-94B80AC96D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DF12CE-BDCA-4921-858C-4B95BAC79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4B125E-91F8-465E-88CF-7D4AC1E0B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FDDE7-5F41-4222-BF90-A0A041EB5752}"/>
              </a:ext>
            </a:extLst>
          </p:cNvPr>
          <p:cNvSpPr>
            <a:spLocks noGrp="1"/>
          </p:cNvSpPr>
          <p:nvPr>
            <p:ph type="dt" sz="half" idx="10"/>
          </p:nvPr>
        </p:nvSpPr>
        <p:spPr/>
        <p:txBody>
          <a:bodyPr/>
          <a:lstStyle/>
          <a:p>
            <a:fld id="{15078440-8016-411A-9F42-51FDB87D6745}" type="datetimeFigureOut">
              <a:rPr lang="en-US" smtClean="0"/>
              <a:t>10/3/2019</a:t>
            </a:fld>
            <a:endParaRPr lang="en-US"/>
          </a:p>
        </p:txBody>
      </p:sp>
      <p:sp>
        <p:nvSpPr>
          <p:cNvPr id="6" name="Footer Placeholder 5">
            <a:extLst>
              <a:ext uri="{FF2B5EF4-FFF2-40B4-BE49-F238E27FC236}">
                <a16:creationId xmlns:a16="http://schemas.microsoft.com/office/drawing/2014/main" id="{1ABFDFD0-54E3-402F-9E4B-0B16C0823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A113A-029C-4352-A952-F20FD629B71D}"/>
              </a:ext>
            </a:extLst>
          </p:cNvPr>
          <p:cNvSpPr>
            <a:spLocks noGrp="1"/>
          </p:cNvSpPr>
          <p:nvPr>
            <p:ph type="sldNum" sz="quarter" idx="12"/>
          </p:nvPr>
        </p:nvSpPr>
        <p:spPr/>
        <p:txBody>
          <a:bodyPr/>
          <a:lstStyle/>
          <a:p>
            <a:fld id="{E2D33CB0-566C-4B86-8361-6D317C05275D}" type="slidenum">
              <a:rPr lang="en-US" smtClean="0"/>
              <a:t>‹#›</a:t>
            </a:fld>
            <a:endParaRPr lang="en-US"/>
          </a:p>
        </p:txBody>
      </p:sp>
    </p:spTree>
    <p:extLst>
      <p:ext uri="{BB962C8B-B14F-4D97-AF65-F5344CB8AC3E}">
        <p14:creationId xmlns:p14="http://schemas.microsoft.com/office/powerpoint/2010/main" val="346845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23AF8-9F13-40F4-8789-9582C5602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A4F523-9539-4529-95F9-33E93A1034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5FDB2-35F6-4BE4-BFA4-880EE9BF7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78440-8016-411A-9F42-51FDB87D6745}" type="datetimeFigureOut">
              <a:rPr lang="en-US" smtClean="0"/>
              <a:t>10/3/2019</a:t>
            </a:fld>
            <a:endParaRPr lang="en-US"/>
          </a:p>
        </p:txBody>
      </p:sp>
      <p:sp>
        <p:nvSpPr>
          <p:cNvPr id="5" name="Footer Placeholder 4">
            <a:extLst>
              <a:ext uri="{FF2B5EF4-FFF2-40B4-BE49-F238E27FC236}">
                <a16:creationId xmlns:a16="http://schemas.microsoft.com/office/drawing/2014/main" id="{802F6655-C709-4AA9-B6D6-255939DA4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EFFF8C-1789-4342-9056-07037DBBA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33CB0-566C-4B86-8361-6D317C05275D}" type="slidenum">
              <a:rPr lang="en-US" smtClean="0"/>
              <a:t>‹#›</a:t>
            </a:fld>
            <a:endParaRPr lang="en-US"/>
          </a:p>
        </p:txBody>
      </p:sp>
    </p:spTree>
    <p:extLst>
      <p:ext uri="{BB962C8B-B14F-4D97-AF65-F5344CB8AC3E}">
        <p14:creationId xmlns:p14="http://schemas.microsoft.com/office/powerpoint/2010/main" val="1311010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votingissocialwork.org" TargetMode="Externa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77D1E-0987-40E0-B388-8EF4E4B95F09}"/>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97185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E47149-AFAF-4487-849A-0EF4703394EF}"/>
              </a:ext>
            </a:extLst>
          </p:cNvPr>
          <p:cNvSpPr/>
          <p:nvPr/>
        </p:nvSpPr>
        <p:spPr>
          <a:xfrm>
            <a:off x="1476462" y="1879135"/>
            <a:ext cx="9479560" cy="3229760"/>
          </a:xfrm>
          <a:prstGeom prst="roundRect">
            <a:avLst>
              <a:gd name="adj" fmla="val 10000"/>
            </a:avLst>
          </a:prstGeom>
          <a:solidFill>
            <a:schemeClr val="accent2"/>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grpSp>
        <p:nvGrpSpPr>
          <p:cNvPr id="3" name="Group 2">
            <a:extLst>
              <a:ext uri="{FF2B5EF4-FFF2-40B4-BE49-F238E27FC236}">
                <a16:creationId xmlns:a16="http://schemas.microsoft.com/office/drawing/2014/main" id="{ABA73E2D-94F3-4E98-BFCB-66BD3446768F}"/>
              </a:ext>
            </a:extLst>
          </p:cNvPr>
          <p:cNvGrpSpPr/>
          <p:nvPr/>
        </p:nvGrpSpPr>
        <p:grpSpPr>
          <a:xfrm>
            <a:off x="3120705" y="2432807"/>
            <a:ext cx="5712901" cy="2004969"/>
            <a:chOff x="1429898" y="4267785"/>
            <a:chExt cx="5279459" cy="1615197"/>
          </a:xfrm>
        </p:grpSpPr>
        <p:sp>
          <p:nvSpPr>
            <p:cNvPr id="4" name="Rectangle 3">
              <a:extLst>
                <a:ext uri="{FF2B5EF4-FFF2-40B4-BE49-F238E27FC236}">
                  <a16:creationId xmlns:a16="http://schemas.microsoft.com/office/drawing/2014/main" id="{A49D08A1-0034-4548-A581-AC65E07D5BFD}"/>
                </a:ext>
              </a:extLst>
            </p:cNvPr>
            <p:cNvSpPr/>
            <p:nvPr/>
          </p:nvSpPr>
          <p:spPr>
            <a:xfrm>
              <a:off x="1429899" y="4644974"/>
              <a:ext cx="5083704" cy="12380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5" name="TextBox 4">
              <a:extLst>
                <a:ext uri="{FF2B5EF4-FFF2-40B4-BE49-F238E27FC236}">
                  <a16:creationId xmlns:a16="http://schemas.microsoft.com/office/drawing/2014/main" id="{69CC5E4E-BCDE-40A3-BCAE-F56E86208B5C}"/>
                </a:ext>
              </a:extLst>
            </p:cNvPr>
            <p:cNvSpPr txBox="1"/>
            <p:nvPr/>
          </p:nvSpPr>
          <p:spPr>
            <a:xfrm>
              <a:off x="1429898" y="4267785"/>
              <a:ext cx="5279459" cy="1615197"/>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3200" kern="1200" dirty="0"/>
                <a:t>Go to </a:t>
              </a:r>
              <a:r>
                <a:rPr lang="en-US" sz="3200" kern="1200" dirty="0">
                  <a:hlinkClick r:id="rId2" action="ppaction://hlinkfile"/>
                </a:rPr>
                <a:t>votingissocialwork.org </a:t>
              </a:r>
              <a:r>
                <a:rPr lang="en-US" sz="3200" kern="1200" dirty="0"/>
                <a:t>to find tools, information and much more to help you bring nonpartisan voter registration, education and outreach to your practice, your classroom and your agency.</a:t>
              </a:r>
            </a:p>
          </p:txBody>
        </p:sp>
      </p:grpSp>
      <p:sp>
        <p:nvSpPr>
          <p:cNvPr id="6" name="Rectangle 5" descr="Classroom">
            <a:extLst>
              <a:ext uri="{FF2B5EF4-FFF2-40B4-BE49-F238E27FC236}">
                <a16:creationId xmlns:a16="http://schemas.microsoft.com/office/drawing/2014/main" id="{32544F8A-FCBA-42FE-9D99-D15AD96FF902}"/>
              </a:ext>
            </a:extLst>
          </p:cNvPr>
          <p:cNvSpPr/>
          <p:nvPr/>
        </p:nvSpPr>
        <p:spPr>
          <a:xfrm>
            <a:off x="1375794" y="2608976"/>
            <a:ext cx="1410746" cy="116047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4450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91857-D16A-4ADE-8F93-B90AB2A26130}"/>
              </a:ext>
            </a:extLst>
          </p:cNvPr>
          <p:cNvPicPr>
            <a:picLocks noChangeAspect="1"/>
          </p:cNvPicPr>
          <p:nvPr/>
        </p:nvPicPr>
        <p:blipFill>
          <a:blip r:embed="rId2"/>
          <a:stretch>
            <a:fillRect/>
          </a:stretch>
        </p:blipFill>
        <p:spPr>
          <a:xfrm>
            <a:off x="0" y="0"/>
            <a:ext cx="12801600" cy="7014949"/>
          </a:xfrm>
          <a:prstGeom prst="rect">
            <a:avLst/>
          </a:prstGeom>
        </p:spPr>
      </p:pic>
    </p:spTree>
    <p:extLst>
      <p:ext uri="{BB962C8B-B14F-4D97-AF65-F5344CB8AC3E}">
        <p14:creationId xmlns:p14="http://schemas.microsoft.com/office/powerpoint/2010/main" val="223528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5A4C-B3A9-4F0E-89F4-B422D721BD35}"/>
              </a:ext>
            </a:extLst>
          </p:cNvPr>
          <p:cNvSpPr>
            <a:spLocks noGrp="1"/>
          </p:cNvSpPr>
          <p:nvPr>
            <p:ph type="title"/>
          </p:nvPr>
        </p:nvSpPr>
        <p:spPr>
          <a:xfrm>
            <a:off x="863029" y="1012004"/>
            <a:ext cx="3416158" cy="4795408"/>
          </a:xfrm>
        </p:spPr>
        <p:txBody>
          <a:bodyPr>
            <a:normAutofit/>
          </a:bodyPr>
          <a:lstStyle/>
          <a:p>
            <a:r>
              <a:rPr lang="en-US" b="1">
                <a:solidFill>
                  <a:srgbClr val="FFFFFF"/>
                </a:solidFill>
              </a:rPr>
              <a:t>Voting is Social Work</a:t>
            </a:r>
            <a:br>
              <a:rPr lang="en-US" b="1">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759B6208-6A50-4F2F-B41E-E32791C14879}"/>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10756AE-97B0-41A0-BE84-F48DDF8C355D}"/>
              </a:ext>
            </a:extLst>
          </p:cNvPr>
          <p:cNvPicPr>
            <a:picLocks noChangeAspect="1"/>
          </p:cNvPicPr>
          <p:nvPr/>
        </p:nvPicPr>
        <p:blipFill>
          <a:blip r:embed="rId7"/>
          <a:stretch>
            <a:fillRect/>
          </a:stretch>
        </p:blipFill>
        <p:spPr>
          <a:xfrm>
            <a:off x="0" y="-1"/>
            <a:ext cx="12192000" cy="6858001"/>
          </a:xfrm>
          <a:prstGeom prst="rect">
            <a:avLst/>
          </a:prstGeom>
        </p:spPr>
      </p:pic>
    </p:spTree>
    <p:extLst>
      <p:ext uri="{BB962C8B-B14F-4D97-AF65-F5344CB8AC3E}">
        <p14:creationId xmlns:p14="http://schemas.microsoft.com/office/powerpoint/2010/main" val="25322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A8B8-A4C6-4E3C-A9D2-E5ED6D146FFB}"/>
              </a:ext>
            </a:extLst>
          </p:cNvPr>
          <p:cNvSpPr>
            <a:spLocks noGrp="1"/>
          </p:cNvSpPr>
          <p:nvPr>
            <p:ph type="title"/>
          </p:nvPr>
        </p:nvSpPr>
        <p:spPr>
          <a:xfrm>
            <a:off x="6094105" y="802955"/>
            <a:ext cx="4977976" cy="1454051"/>
          </a:xfrm>
        </p:spPr>
        <p:txBody>
          <a:bodyPr>
            <a:normAutofit fontScale="90000"/>
          </a:bodyPr>
          <a:lstStyle/>
          <a:p>
            <a:r>
              <a:rPr lang="en-US" sz="3700" b="1" dirty="0">
                <a:solidFill>
                  <a:srgbClr val="000000"/>
                </a:solidFill>
              </a:rPr>
              <a:t>Voting has positive impacts:</a:t>
            </a:r>
            <a:br>
              <a:rPr lang="en-US" sz="3700" b="1" dirty="0">
                <a:solidFill>
                  <a:srgbClr val="000000"/>
                </a:solidFill>
              </a:rPr>
            </a:br>
            <a:endParaRPr lang="en-US" sz="3700" dirty="0">
              <a:solidFill>
                <a:srgbClr val="000000"/>
              </a:solidFill>
            </a:endParaRPr>
          </a:p>
        </p:txBody>
      </p:sp>
      <p:pic>
        <p:nvPicPr>
          <p:cNvPr id="7" name="Graphic 6" descr="Connections">
            <a:extLst>
              <a:ext uri="{FF2B5EF4-FFF2-40B4-BE49-F238E27FC236}">
                <a16:creationId xmlns:a16="http://schemas.microsoft.com/office/drawing/2014/main" id="{EE2B4AE0-837D-4626-A933-8D27D8810B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8C8F4DE-0B71-48E9-9CDA-6C70DD3F7F9C}"/>
              </a:ext>
            </a:extLst>
          </p:cNvPr>
          <p:cNvSpPr>
            <a:spLocks noGrp="1"/>
          </p:cNvSpPr>
          <p:nvPr>
            <p:ph idx="1"/>
          </p:nvPr>
        </p:nvSpPr>
        <p:spPr>
          <a:xfrm>
            <a:off x="5839097" y="1946366"/>
            <a:ext cx="5799909" cy="4376057"/>
          </a:xfrm>
        </p:spPr>
        <p:txBody>
          <a:bodyPr anchor="ctr">
            <a:normAutofit/>
          </a:bodyPr>
          <a:lstStyle/>
          <a:p>
            <a:r>
              <a:rPr lang="en-US" sz="2400" dirty="0">
                <a:solidFill>
                  <a:srgbClr val="000000"/>
                </a:solidFill>
              </a:rPr>
              <a:t>Increases ability to self-advocate</a:t>
            </a:r>
          </a:p>
          <a:p>
            <a:pPr lvl="1">
              <a:buFont typeface="Wingdings" charset="2"/>
              <a:buChar char="§"/>
            </a:pPr>
            <a:r>
              <a:rPr lang="en-US" dirty="0">
                <a:solidFill>
                  <a:srgbClr val="000000"/>
                </a:solidFill>
              </a:rPr>
              <a:t>Results in the ability to empower others</a:t>
            </a:r>
          </a:p>
          <a:p>
            <a:r>
              <a:rPr lang="en-US" sz="2400" dirty="0">
                <a:solidFill>
                  <a:srgbClr val="000000"/>
                </a:solidFill>
              </a:rPr>
              <a:t>Building Community Ties</a:t>
            </a:r>
          </a:p>
          <a:p>
            <a:pPr lvl="1">
              <a:buFont typeface="Wingdings" charset="2"/>
              <a:buChar char="§"/>
            </a:pPr>
            <a:r>
              <a:rPr lang="en-US" dirty="0">
                <a:solidFill>
                  <a:srgbClr val="000000"/>
                </a:solidFill>
              </a:rPr>
              <a:t>Results in increased community support, relationship building, and a sense of belonging</a:t>
            </a:r>
          </a:p>
          <a:p>
            <a:r>
              <a:rPr lang="en-US" sz="2400" dirty="0">
                <a:solidFill>
                  <a:srgbClr val="000000"/>
                </a:solidFill>
              </a:rPr>
              <a:t>Awareness of community resources</a:t>
            </a:r>
          </a:p>
          <a:p>
            <a:pPr lvl="1">
              <a:buFont typeface="Wingdings" charset="2"/>
              <a:buChar char="§"/>
            </a:pPr>
            <a:r>
              <a:rPr lang="en-US" dirty="0">
                <a:solidFill>
                  <a:srgbClr val="000000"/>
                </a:solidFill>
              </a:rPr>
              <a:t>Results in a greater chance for socioeconomic </a:t>
            </a:r>
            <a:r>
              <a:rPr lang="en-US" dirty="0"/>
              <a:t>stability and/or a better ability for overall stability</a:t>
            </a:r>
            <a:endParaRPr lang="en-US" dirty="0">
              <a:solidFill>
                <a:srgbClr val="000000"/>
              </a:solidFill>
            </a:endParaRPr>
          </a:p>
        </p:txBody>
      </p:sp>
      <p:pic>
        <p:nvPicPr>
          <p:cNvPr id="4" name="Picture 3">
            <a:extLst>
              <a:ext uri="{FF2B5EF4-FFF2-40B4-BE49-F238E27FC236}">
                <a16:creationId xmlns:a16="http://schemas.microsoft.com/office/drawing/2014/main" id="{05F4394A-B12A-41A7-8DCE-C021702F2C12}"/>
              </a:ext>
            </a:extLst>
          </p:cNvPr>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375563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877"/>
            <a:ext cx="3494362" cy="4930246"/>
          </a:xfrm>
        </p:spPr>
        <p:txBody>
          <a:bodyPr>
            <a:normAutofit/>
          </a:bodyPr>
          <a:lstStyle/>
          <a:p>
            <a:pPr algn="r"/>
            <a:br>
              <a:rPr lang="en-US" dirty="0">
                <a:solidFill>
                  <a:schemeClr val="accent1"/>
                </a:solidFill>
              </a:rPr>
            </a:br>
            <a:r>
              <a:rPr lang="en-US" dirty="0">
                <a:solidFill>
                  <a:schemeClr val="accent1"/>
                </a:solidFill>
              </a:rPr>
              <a:t>Potential barriers at agency level</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dirty="0"/>
              <a:t>“We don’t have capacity”</a:t>
            </a:r>
          </a:p>
          <a:p>
            <a:r>
              <a:rPr lang="en-US" sz="2400" dirty="0"/>
              <a:t>“It’s too complicated to stay nonpartisan”</a:t>
            </a:r>
          </a:p>
          <a:p>
            <a:r>
              <a:rPr lang="en-US" sz="2400" dirty="0"/>
              <a:t>“My board won’t support it”</a:t>
            </a:r>
          </a:p>
          <a:p>
            <a:r>
              <a:rPr lang="en-US" sz="2400" dirty="0"/>
              <a:t>“It’s too political, too divisive”</a:t>
            </a:r>
          </a:p>
          <a:p>
            <a:r>
              <a:rPr lang="en-US" sz="2400" dirty="0"/>
              <a:t>“We will be targeted with attacks”</a:t>
            </a:r>
          </a:p>
          <a:p>
            <a:r>
              <a:rPr lang="en-US" sz="2400" dirty="0"/>
              <a:t>“We’ll lose donors”</a:t>
            </a:r>
          </a:p>
          <a:p>
            <a:r>
              <a:rPr lang="en-US" sz="2400" dirty="0"/>
              <a:t>“Clients will feel manipulated”</a:t>
            </a:r>
          </a:p>
          <a:p>
            <a:r>
              <a:rPr lang="en-US" sz="2400" dirty="0"/>
              <a:t>“We’ll be seen as supporting one party over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3A46-A765-4274-8240-24EA4B23036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How Do We…</a:t>
            </a:r>
          </a:p>
        </p:txBody>
      </p:sp>
      <p:sp>
        <p:nvSpPr>
          <p:cNvPr id="22" name="Content Placeholder 2">
            <a:extLst>
              <a:ext uri="{FF2B5EF4-FFF2-40B4-BE49-F238E27FC236}">
                <a16:creationId xmlns:a16="http://schemas.microsoft.com/office/drawing/2014/main" id="{696DE5D7-E7C3-49CC-B864-349AC105C690}"/>
              </a:ext>
            </a:extLst>
          </p:cNvPr>
          <p:cNvSpPr>
            <a:spLocks noGrp="1"/>
          </p:cNvSpPr>
          <p:nvPr>
            <p:ph idx="1"/>
          </p:nvPr>
        </p:nvSpPr>
        <p:spPr>
          <a:xfrm>
            <a:off x="4976031" y="963877"/>
            <a:ext cx="6506208" cy="5267106"/>
          </a:xfrm>
        </p:spPr>
        <p:txBody>
          <a:bodyPr anchor="ctr">
            <a:normAutofit/>
          </a:bodyPr>
          <a:lstStyle/>
          <a:p>
            <a:r>
              <a:rPr lang="en-US" sz="1700" b="1" dirty="0"/>
              <a:t>Transition the dialogue – </a:t>
            </a:r>
          </a:p>
          <a:p>
            <a:pPr lvl="1">
              <a:buFont typeface="Wingdings" pitchFamily="2" charset="2"/>
              <a:buChar char="§"/>
            </a:pPr>
            <a:r>
              <a:rPr lang="en-US" sz="1700" dirty="0"/>
              <a:t>Clients may be coming to discuss matters relating to social/economic need, anxiety, stress, trauma, and depression; not to discuss their political participation. How do we transition into discussing voting?</a:t>
            </a:r>
          </a:p>
          <a:p>
            <a:r>
              <a:rPr lang="en-US" sz="1700" b="1" dirty="0"/>
              <a:t>Maintain a non-partisan dialogue –</a:t>
            </a:r>
          </a:p>
          <a:p>
            <a:pPr lvl="1">
              <a:buFont typeface="Wingdings" pitchFamily="2" charset="2"/>
              <a:buChar char="§"/>
            </a:pPr>
            <a:r>
              <a:rPr lang="en-US" sz="1700" dirty="0"/>
              <a:t>Clients may have questions about who to vote for. They may even want your opinion. How do we answer these questions without bias?</a:t>
            </a:r>
          </a:p>
          <a:p>
            <a:r>
              <a:rPr lang="en-US" sz="1700" b="1" dirty="0"/>
              <a:t>Ensure that we are giving out the right information –</a:t>
            </a:r>
          </a:p>
          <a:p>
            <a:pPr lvl="1">
              <a:buFont typeface="Wingdings" pitchFamily="2" charset="2"/>
              <a:buChar char="§"/>
            </a:pPr>
            <a:r>
              <a:rPr lang="en-US" sz="1700" dirty="0"/>
              <a:t>Clients may feel discouraged if we fail to present the right information on the voting process. How can we ensure that we are sharing and/or presenting the right information to them?</a:t>
            </a:r>
          </a:p>
          <a:p>
            <a:pPr lvl="0">
              <a:buClr>
                <a:srgbClr val="00C6BB"/>
              </a:buClr>
            </a:pPr>
            <a:r>
              <a:rPr lang="en-US" sz="1700" b="1" dirty="0"/>
              <a:t>Give out information without overwhelming them –</a:t>
            </a:r>
          </a:p>
          <a:p>
            <a:pPr lvl="1">
              <a:buClr>
                <a:srgbClr val="00C6BB"/>
              </a:buClr>
              <a:buFont typeface="Wingdings" pitchFamily="2" charset="2"/>
              <a:buChar char="§"/>
            </a:pPr>
            <a:r>
              <a:rPr lang="en-US" sz="1700" dirty="0"/>
              <a:t>Clients may feel overwhelmed by the voting process if we fail to simplify the process. How can we simply the process?</a:t>
            </a:r>
          </a:p>
          <a:p>
            <a:endParaRPr lang="en-US" sz="1700" dirty="0"/>
          </a:p>
        </p:txBody>
      </p:sp>
    </p:spTree>
    <p:extLst>
      <p:ext uri="{BB962C8B-B14F-4D97-AF65-F5344CB8AC3E}">
        <p14:creationId xmlns:p14="http://schemas.microsoft.com/office/powerpoint/2010/main" val="258964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041-4CE5-4020-9479-2288F5E5293D}"/>
              </a:ext>
            </a:extLst>
          </p:cNvPr>
          <p:cNvSpPr>
            <a:spLocks noGrp="1"/>
          </p:cNvSpPr>
          <p:nvPr>
            <p:ph type="title"/>
          </p:nvPr>
        </p:nvSpPr>
        <p:spPr>
          <a:xfrm>
            <a:off x="838200" y="365125"/>
            <a:ext cx="10515600" cy="1325563"/>
          </a:xfrm>
        </p:spPr>
        <p:txBody>
          <a:bodyPr>
            <a:normAutofit/>
          </a:bodyPr>
          <a:lstStyle/>
          <a:p>
            <a:r>
              <a:rPr lang="en-US" dirty="0"/>
              <a:t>Sample Assignments</a:t>
            </a:r>
          </a:p>
        </p:txBody>
      </p:sp>
      <p:graphicFrame>
        <p:nvGraphicFramePr>
          <p:cNvPr id="5" name="Content Placeholder 2">
            <a:extLst>
              <a:ext uri="{FF2B5EF4-FFF2-40B4-BE49-F238E27FC236}">
                <a16:creationId xmlns:a16="http://schemas.microsoft.com/office/drawing/2014/main" id="{E84D7700-8F61-4CBF-A330-33D035F241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9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94D40-12B9-44E3-8890-12E2C75C39E9}"/>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Example from student field placement:</a:t>
            </a:r>
            <a:br>
              <a:rPr lang="en-US" dirty="0">
                <a:solidFill>
                  <a:schemeClr val="accent1"/>
                </a:solidFill>
              </a:rPr>
            </a:br>
            <a:r>
              <a:rPr lang="en-US" dirty="0">
                <a:solidFill>
                  <a:schemeClr val="accent1"/>
                </a:solidFill>
              </a:rPr>
              <a:t>Residential Setting </a:t>
            </a:r>
          </a:p>
        </p:txBody>
      </p:sp>
      <p:sp>
        <p:nvSpPr>
          <p:cNvPr id="4" name="Content Placeholder 3">
            <a:extLst>
              <a:ext uri="{FF2B5EF4-FFF2-40B4-BE49-F238E27FC236}">
                <a16:creationId xmlns:a16="http://schemas.microsoft.com/office/drawing/2014/main" id="{A7AD961D-CEBF-4348-827A-46AE882519E9}"/>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My agency has posters all over the shelter in order to tell clients to vote and where to register to vote. During this time period, we had many of community meetings about the importance of voting. We also educated the clients on the candidates and the length of their  terms. We also explained all the different issues  they could vote for. I informed them of the importance of voting for all electoral issues that impact their daily lives. We discuss the different polices that could affect them and asked them to review the candidates’ positions to see that their votes could have an impact on various policies.   </a:t>
            </a:r>
          </a:p>
          <a:p>
            <a:endParaRPr lang="en-US" sz="2400" dirty="0"/>
          </a:p>
        </p:txBody>
      </p:sp>
    </p:spTree>
    <p:extLst>
      <p:ext uri="{BB962C8B-B14F-4D97-AF65-F5344CB8AC3E}">
        <p14:creationId xmlns:p14="http://schemas.microsoft.com/office/powerpoint/2010/main" val="352056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C1A4-7D4E-4DD8-A8CD-219CE1CAECE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Example from student field placement: Work with Adolescents</a:t>
            </a:r>
          </a:p>
        </p:txBody>
      </p:sp>
      <p:sp>
        <p:nvSpPr>
          <p:cNvPr id="3" name="Content Placeholder 2">
            <a:extLst>
              <a:ext uri="{FF2B5EF4-FFF2-40B4-BE49-F238E27FC236}">
                <a16:creationId xmlns:a16="http://schemas.microsoft.com/office/drawing/2014/main" id="{113317D4-FDAA-4E52-98B4-466AA5763545}"/>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I work with adolescents, aged 12-21. We are encouraging the older youth to vote. It's a topic of discussion as the election is on TV and in their classrooms. The few youth we have of voting age filled out voter registration forms. The ones who are able to vote seem excited and I hope we are able to educate them on the importance and honor of the freedom to vote safely.</a:t>
            </a:r>
          </a:p>
          <a:p>
            <a:endParaRPr lang="en-US" sz="2400" dirty="0"/>
          </a:p>
        </p:txBody>
      </p:sp>
    </p:spTree>
    <p:extLst>
      <p:ext uri="{BB962C8B-B14F-4D97-AF65-F5344CB8AC3E}">
        <p14:creationId xmlns:p14="http://schemas.microsoft.com/office/powerpoint/2010/main" val="253221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2DE4D-BECC-4ABE-8BC5-D56BD050E145}"/>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Example from student field placement: Client Services</a:t>
            </a:r>
          </a:p>
        </p:txBody>
      </p:sp>
      <p:sp>
        <p:nvSpPr>
          <p:cNvPr id="4" name="Content Placeholder 3">
            <a:extLst>
              <a:ext uri="{FF2B5EF4-FFF2-40B4-BE49-F238E27FC236}">
                <a16:creationId xmlns:a16="http://schemas.microsoft.com/office/drawing/2014/main" id="{249DDB1A-54D2-4655-AC44-6AEAB15E97F7}"/>
              </a:ext>
            </a:extLst>
          </p:cNvPr>
          <p:cNvSpPr>
            <a:spLocks noGrp="1"/>
          </p:cNvSpPr>
          <p:nvPr>
            <p:ph idx="1"/>
          </p:nvPr>
        </p:nvSpPr>
        <p:spPr>
          <a:xfrm>
            <a:off x="4976031" y="963877"/>
            <a:ext cx="6377769" cy="4930246"/>
          </a:xfrm>
        </p:spPr>
        <p:txBody>
          <a:bodyPr anchor="ctr">
            <a:normAutofit/>
          </a:bodyPr>
          <a:lstStyle/>
          <a:p>
            <a:pPr marL="0" indent="0">
              <a:buNone/>
            </a:pPr>
            <a:r>
              <a:rPr lang="en-US" sz="2400" dirty="0"/>
              <a:t>My agency added (If client is a US citizen) “Are you registered to vote?” And if yes, the worker is encouraged to ask them if they would like the worker to check to see to see if their registration is current and to locate their current polling place. If they say no, the worker is encouraged to ask them if they would like the worker to help them register and explain the importance of voting to have their voice heard by the political leaders. They also have the registration form available to hand to the client to complete on their own if they wish.</a:t>
            </a:r>
          </a:p>
        </p:txBody>
      </p:sp>
    </p:spTree>
    <p:extLst>
      <p:ext uri="{BB962C8B-B14F-4D97-AF65-F5344CB8AC3E}">
        <p14:creationId xmlns:p14="http://schemas.microsoft.com/office/powerpoint/2010/main" val="1573020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680</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Voting is Social Work </vt:lpstr>
      <vt:lpstr>Voting has positive impacts: </vt:lpstr>
      <vt:lpstr> Potential barriers at agency level</vt:lpstr>
      <vt:lpstr>How Do We…</vt:lpstr>
      <vt:lpstr>Sample Assignments</vt:lpstr>
      <vt:lpstr>Example from student field placement: Residential Setting </vt:lpstr>
      <vt:lpstr>Example from student field placement: Work with Adolescents</vt:lpstr>
      <vt:lpstr>Example from student field placement: Client Services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Lewis</dc:creator>
  <cp:lastModifiedBy>Beth Lewis</cp:lastModifiedBy>
  <cp:revision>3</cp:revision>
  <dcterms:created xsi:type="dcterms:W3CDTF">2019-10-03T13:27:43Z</dcterms:created>
  <dcterms:modified xsi:type="dcterms:W3CDTF">2019-10-03T14:37:56Z</dcterms:modified>
</cp:coreProperties>
</file>