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2"/>
  </p:notesMasterIdLst>
  <p:sldIdLst>
    <p:sldId id="256" r:id="rId2"/>
    <p:sldId id="257" r:id="rId3"/>
    <p:sldId id="258" r:id="rId4"/>
    <p:sldId id="272" r:id="rId5"/>
    <p:sldId id="273" r:id="rId6"/>
    <p:sldId id="271" r:id="rId7"/>
    <p:sldId id="259" r:id="rId8"/>
    <p:sldId id="267" r:id="rId9"/>
    <p:sldId id="268" r:id="rId10"/>
    <p:sldId id="269" r:id="rId11"/>
    <p:sldId id="274" r:id="rId12"/>
    <p:sldId id="275" r:id="rId13"/>
    <p:sldId id="260" r:id="rId14"/>
    <p:sldId id="261" r:id="rId15"/>
    <p:sldId id="262" r:id="rId16"/>
    <p:sldId id="270" r:id="rId17"/>
    <p:sldId id="263" r:id="rId18"/>
    <p:sldId id="264" r:id="rId19"/>
    <p:sldId id="265" r:id="rId20"/>
    <p:sldId id="266"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ace.akinbola@yorkmail.cuny.edu" initials="g" lastIdx="3" clrIdx="0">
    <p:extLst>
      <p:ext uri="{19B8F6BF-5375-455C-9EA6-DF929625EA0E}">
        <p15:presenceInfo xmlns:p15="http://schemas.microsoft.com/office/powerpoint/2012/main" userId="e6c3932e-9cb8-4e2c-abbe-053a08683b9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7CF352-0A3E-0F44-9A10-EBAE4C7B1D1E}" v="1020" dt="2018-05-11T00:18:18.9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27"/>
    <p:restoredTop sz="94934"/>
  </p:normalViewPr>
  <p:slideViewPr>
    <p:cSldViewPr snapToGrid="0" snapToObjects="1">
      <p:cViewPr varScale="1">
        <p:scale>
          <a:sx n="97" d="100"/>
          <a:sy n="97" d="100"/>
        </p:scale>
        <p:origin x="776" y="19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AB5401-D002-094C-A7F4-56F533D978F9}" type="datetimeFigureOut">
              <a:rPr lang="en-US" smtClean="0"/>
              <a:t>8/5/18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1F055E-0245-C84B-8BD6-5D2986EEF7DD}" type="slidenum">
              <a:rPr lang="en-US" smtClean="0"/>
              <a:t>‹#›</a:t>
            </a:fld>
            <a:endParaRPr lang="en-US" dirty="0"/>
          </a:p>
        </p:txBody>
      </p:sp>
    </p:spTree>
    <p:extLst>
      <p:ext uri="{BB962C8B-B14F-4D97-AF65-F5344CB8AC3E}">
        <p14:creationId xmlns:p14="http://schemas.microsoft.com/office/powerpoint/2010/main" val="1412239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1F055E-0245-C84B-8BD6-5D2986EEF7DD}" type="slidenum">
              <a:rPr lang="en-US" smtClean="0"/>
              <a:t>5</a:t>
            </a:fld>
            <a:endParaRPr lang="en-US" dirty="0"/>
          </a:p>
        </p:txBody>
      </p:sp>
    </p:spTree>
    <p:extLst>
      <p:ext uri="{BB962C8B-B14F-4D97-AF65-F5344CB8AC3E}">
        <p14:creationId xmlns:p14="http://schemas.microsoft.com/office/powerpoint/2010/main" val="2815931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a:pPr/>
              <a:t>8/5/18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dirty="0"/>
              <a:t>Click icon to add picture</a:t>
            </a:r>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8C79C5D-2A6F-F04D-97DA-BEF2467B64E4}" type="datetimeFigureOut">
              <a:rPr lang="en-US"/>
              <a:pPr/>
              <a:t>8/5/18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a:pPr/>
              <a:t>8/5/18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Edit Master text styles</a:t>
            </a:r>
          </a:p>
        </p:txBody>
      </p:sp>
      <p:sp>
        <p:nvSpPr>
          <p:cNvPr id="2" name="Date Placeholder 1"/>
          <p:cNvSpPr>
            <a:spLocks noGrp="1"/>
          </p:cNvSpPr>
          <p:nvPr>
            <p:ph type="dt" sz="half" idx="10"/>
          </p:nvPr>
        </p:nvSpPr>
        <p:spPr/>
        <p:txBody>
          <a:bodyPr/>
          <a:lstStyle/>
          <a:p>
            <a:fld id="{FBF54567-0DE4-3F47-BF90-CB84690072F9}" type="datetimeFigureOut">
              <a:rPr lang="en-US"/>
              <a:pPr/>
              <a:t>8/5/18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a:pPr/>
              <a:t>8/5/18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a:pPr/>
              <a:t>8/5/18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a:pPr/>
              <a:t>8/5/18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a:pPr/>
              <a:t>8/5/18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a:pPr/>
              <a:t>8/5/18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a:pPr/>
              <a:t>8/5/18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a:pPr/>
              <a:t>8/5/18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a:pPr/>
              <a:t>8/5/18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0DF5E60-9974-AC48-9591-99C2BB44B7CF}" type="datetimeFigureOut">
              <a:rPr lang="en-US"/>
              <a:pPr/>
              <a:t>8/5/18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dirty="0"/>
              <a:t>Click icon to add picture</a:t>
            </a:r>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a:pPr/>
              <a:t>8/5/18</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a:pPr/>
              <a:t>8/5/18</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hyperlink" Target="https://explorable.com/three-different-kinds-of-stress"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slideLayout" Target="../slideLayouts/slideLayout6.xml"/><Relationship Id="rId7" Type="http://schemas.openxmlformats.org/officeDocument/2006/relationships/image" Target="../media/image5.png"/><Relationship Id="rId12"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jpg"/><Relationship Id="rId11" Type="http://schemas.openxmlformats.org/officeDocument/2006/relationships/image" Target="../media/image9.jpg"/><Relationship Id="rId5" Type="http://schemas.openxmlformats.org/officeDocument/2006/relationships/image" Target="../media/image3.jpg"/><Relationship Id="rId10" Type="http://schemas.openxmlformats.org/officeDocument/2006/relationships/image" Target="../media/image8.jpg"/><Relationship Id="rId4" Type="http://schemas.openxmlformats.org/officeDocument/2006/relationships/notesSlide" Target="../notesSlides/notesSlide1.xml"/><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DC692-3CA3-2040-BB8E-0637630A5243}"/>
              </a:ext>
            </a:extLst>
          </p:cNvPr>
          <p:cNvSpPr>
            <a:spLocks noGrp="1"/>
          </p:cNvSpPr>
          <p:nvPr>
            <p:ph type="ctrTitle"/>
          </p:nvPr>
        </p:nvSpPr>
        <p:spPr/>
        <p:txBody>
          <a:bodyPr/>
          <a:lstStyle/>
          <a:p>
            <a:r>
              <a:rPr lang="en-US" sz="6000" dirty="0"/>
              <a:t>Political Engagement:</a:t>
            </a:r>
            <a:br>
              <a:rPr lang="en-US" dirty="0"/>
            </a:br>
            <a:r>
              <a:rPr lang="en-US" sz="4400" dirty="0"/>
              <a:t>A Supplemental Aid To Mental Health</a:t>
            </a:r>
            <a:endParaRPr lang="en-US" dirty="0"/>
          </a:p>
        </p:txBody>
      </p:sp>
      <p:sp>
        <p:nvSpPr>
          <p:cNvPr id="3" name="Subtitle 2">
            <a:extLst>
              <a:ext uri="{FF2B5EF4-FFF2-40B4-BE49-F238E27FC236}">
                <a16:creationId xmlns:a16="http://schemas.microsoft.com/office/drawing/2014/main" id="{5E8AB2BE-5703-EC4B-AC90-98136D72ABC4}"/>
              </a:ext>
            </a:extLst>
          </p:cNvPr>
          <p:cNvSpPr>
            <a:spLocks noGrp="1"/>
          </p:cNvSpPr>
          <p:nvPr>
            <p:ph type="subTitle" idx="1"/>
          </p:nvPr>
        </p:nvSpPr>
        <p:spPr/>
        <p:txBody>
          <a:bodyPr>
            <a:normAutofit/>
          </a:bodyPr>
          <a:lstStyle/>
          <a:p>
            <a:r>
              <a:rPr lang="en-US" sz="2200" dirty="0"/>
              <a:t>Grace O. Akinbola, Community Organizing Intern</a:t>
            </a:r>
          </a:p>
        </p:txBody>
      </p:sp>
      <p:pic>
        <p:nvPicPr>
          <p:cNvPr id="5" name="Recorded Sound">
            <a:hlinkClick r:id="" action="ppaction://media"/>
            <a:extLst>
              <a:ext uri="{FF2B5EF4-FFF2-40B4-BE49-F238E27FC236}">
                <a16:creationId xmlns:a16="http://schemas.microsoft.com/office/drawing/2014/main" id="{8167FB73-1E98-4B4B-B1D7-E0902F64BF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1" y="5715821"/>
            <a:ext cx="812800" cy="812800"/>
          </a:xfrm>
          <a:prstGeom prst="rect">
            <a:avLst/>
          </a:prstGeom>
        </p:spPr>
      </p:pic>
    </p:spTree>
    <p:extLst>
      <p:ext uri="{BB962C8B-B14F-4D97-AF65-F5344CB8AC3E}">
        <p14:creationId xmlns:p14="http://schemas.microsoft.com/office/powerpoint/2010/main" val="38891196"/>
      </p:ext>
    </p:extLst>
  </p:cSld>
  <p:clrMapOvr>
    <a:masterClrMapping/>
  </p:clrMapOvr>
  <mc:AlternateContent xmlns:mc="http://schemas.openxmlformats.org/markup-compatibility/2006" xmlns:p14="http://schemas.microsoft.com/office/powerpoint/2010/main">
    <mc:Choice Requires="p14">
      <p:transition spd="slow" p14:dur="2000" advTm="15428"/>
    </mc:Choice>
    <mc:Fallback xmlns="">
      <p:transition spd="slow" advTm="15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1" objId="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1CAD3-C870-3644-979E-5F0307F84FE4}"/>
              </a:ext>
            </a:extLst>
          </p:cNvPr>
          <p:cNvSpPr>
            <a:spLocks noGrp="1"/>
          </p:cNvSpPr>
          <p:nvPr>
            <p:ph type="title"/>
          </p:nvPr>
        </p:nvSpPr>
        <p:spPr/>
        <p:txBody>
          <a:bodyPr/>
          <a:lstStyle/>
          <a:p>
            <a:r>
              <a:rPr lang="en-US" dirty="0"/>
              <a:t>Now, Let’s Connect The Pieces!</a:t>
            </a:r>
          </a:p>
        </p:txBody>
      </p:sp>
      <p:sp>
        <p:nvSpPr>
          <p:cNvPr id="3" name="Text Placeholder 2">
            <a:extLst>
              <a:ext uri="{FF2B5EF4-FFF2-40B4-BE49-F238E27FC236}">
                <a16:creationId xmlns:a16="http://schemas.microsoft.com/office/drawing/2014/main" id="{45BDB954-C4EE-EA45-BBA9-F7AC82FA00F5}"/>
              </a:ext>
            </a:extLst>
          </p:cNvPr>
          <p:cNvSpPr>
            <a:spLocks noGrp="1"/>
          </p:cNvSpPr>
          <p:nvPr>
            <p:ph type="body" idx="1"/>
          </p:nvPr>
        </p:nvSpPr>
        <p:spPr/>
        <p:txBody>
          <a:bodyPr/>
          <a:lstStyle/>
          <a:p>
            <a:r>
              <a:rPr lang="en-US" sz="2200" dirty="0"/>
              <a:t>Psychological and Social Impact / Overall Empowerment</a:t>
            </a:r>
          </a:p>
        </p:txBody>
      </p:sp>
      <p:pic>
        <p:nvPicPr>
          <p:cNvPr id="4" name="Recorded Sound">
            <a:hlinkClick r:id="" action="ppaction://media"/>
            <a:extLst>
              <a:ext uri="{FF2B5EF4-FFF2-40B4-BE49-F238E27FC236}">
                <a16:creationId xmlns:a16="http://schemas.microsoft.com/office/drawing/2014/main" id="{F9B17737-9C85-1F49-85AB-DFFCFEAB88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4309" y="1277591"/>
            <a:ext cx="812800" cy="812800"/>
          </a:xfrm>
          <a:prstGeom prst="rect">
            <a:avLst/>
          </a:prstGeom>
        </p:spPr>
      </p:pic>
    </p:spTree>
    <p:extLst>
      <p:ext uri="{BB962C8B-B14F-4D97-AF65-F5344CB8AC3E}">
        <p14:creationId xmlns:p14="http://schemas.microsoft.com/office/powerpoint/2010/main" val="1506367899"/>
      </p:ext>
    </p:extLst>
  </p:cSld>
  <p:clrMapOvr>
    <a:masterClrMapping/>
  </p:clrMapOvr>
  <mc:AlternateContent xmlns:mc="http://schemas.openxmlformats.org/markup-compatibility/2006" xmlns:p14="http://schemas.microsoft.com/office/powerpoint/2010/main">
    <mc:Choice Requires="p14">
      <p:transition spd="slow" p14:dur="2000" advTm="14092"/>
    </mc:Choice>
    <mc:Fallback xmlns="">
      <p:transition spd="slow" advTm="14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40" objId="4"/>
        <p14:stopEvt time="13866" objId="4"/>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CA4C4-782F-0E45-9075-54EDE68FA1A3}"/>
              </a:ext>
            </a:extLst>
          </p:cNvPr>
          <p:cNvSpPr>
            <a:spLocks noGrp="1"/>
          </p:cNvSpPr>
          <p:nvPr>
            <p:ph type="title"/>
          </p:nvPr>
        </p:nvSpPr>
        <p:spPr/>
        <p:txBody>
          <a:bodyPr/>
          <a:lstStyle/>
          <a:p>
            <a:r>
              <a:rPr lang="en-US" dirty="0"/>
              <a:t>Cognitive Behavioral Therapy (CBT)</a:t>
            </a:r>
          </a:p>
        </p:txBody>
      </p:sp>
      <p:sp>
        <p:nvSpPr>
          <p:cNvPr id="3" name="Content Placeholder 2">
            <a:extLst>
              <a:ext uri="{FF2B5EF4-FFF2-40B4-BE49-F238E27FC236}">
                <a16:creationId xmlns:a16="http://schemas.microsoft.com/office/drawing/2014/main" id="{5DAE133A-4C9E-A84B-87B4-378E2FF0D5F1}"/>
              </a:ext>
            </a:extLst>
          </p:cNvPr>
          <p:cNvSpPr>
            <a:spLocks noGrp="1"/>
          </p:cNvSpPr>
          <p:nvPr>
            <p:ph idx="1"/>
          </p:nvPr>
        </p:nvSpPr>
        <p:spPr>
          <a:xfrm>
            <a:off x="818712" y="2265150"/>
            <a:ext cx="10554574" cy="4092788"/>
          </a:xfrm>
        </p:spPr>
        <p:txBody>
          <a:bodyPr>
            <a:normAutofit/>
          </a:bodyPr>
          <a:lstStyle/>
          <a:p>
            <a:pPr>
              <a:lnSpc>
                <a:spcPct val="150000"/>
              </a:lnSpc>
            </a:pPr>
            <a:r>
              <a:rPr lang="en-US" sz="2600" dirty="0"/>
              <a:t>Cognitive Behavioral Therapy: </a:t>
            </a:r>
          </a:p>
          <a:p>
            <a:pPr lvl="1">
              <a:lnSpc>
                <a:spcPct val="150000"/>
              </a:lnSpc>
              <a:buFont typeface="Wingdings" pitchFamily="2" charset="2"/>
              <a:buChar char="§"/>
            </a:pPr>
            <a:r>
              <a:rPr lang="en-US" sz="2200" dirty="0"/>
              <a:t>A form of psychotherapy that treats problems and boosts happiness by modifying dysfunctional emotions, behaviors, and thoughts.</a:t>
            </a:r>
          </a:p>
          <a:p>
            <a:pPr lvl="1">
              <a:lnSpc>
                <a:spcPct val="150000"/>
              </a:lnSpc>
              <a:buFont typeface="Wingdings" pitchFamily="2" charset="2"/>
              <a:buChar char="§"/>
            </a:pPr>
            <a:r>
              <a:rPr lang="en-US" sz="2200" dirty="0"/>
              <a:t>CBT focuses on solutions, encouraging patients to challenge distorted thoughts and change destructive patterns of behavior.</a:t>
            </a:r>
          </a:p>
        </p:txBody>
      </p:sp>
      <p:pic>
        <p:nvPicPr>
          <p:cNvPr id="4" name="Recorded Sound">
            <a:hlinkClick r:id="" action="ppaction://media"/>
            <a:extLst>
              <a:ext uri="{FF2B5EF4-FFF2-40B4-BE49-F238E27FC236}">
                <a16:creationId xmlns:a16="http://schemas.microsoft.com/office/drawing/2014/main" id="{ECC1F809-7679-414B-9596-ED8E9DFFCE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599" y="1858750"/>
            <a:ext cx="812800" cy="812800"/>
          </a:xfrm>
          <a:prstGeom prst="rect">
            <a:avLst/>
          </a:prstGeom>
        </p:spPr>
      </p:pic>
    </p:spTree>
    <p:extLst>
      <p:ext uri="{BB962C8B-B14F-4D97-AF65-F5344CB8AC3E}">
        <p14:creationId xmlns:p14="http://schemas.microsoft.com/office/powerpoint/2010/main" val="2565865810"/>
      </p:ext>
    </p:extLst>
  </p:cSld>
  <p:clrMapOvr>
    <a:masterClrMapping/>
  </p:clrMapOvr>
  <mc:AlternateContent xmlns:mc="http://schemas.openxmlformats.org/markup-compatibility/2006" xmlns:p14="http://schemas.microsoft.com/office/powerpoint/2010/main">
    <mc:Choice Requires="p14">
      <p:transition spd="slow" p14:dur="2000" advTm="34004"/>
    </mc:Choice>
    <mc:Fallback xmlns="">
      <p:transition spd="slow" advTm="34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31" objId="4"/>
        <p14:stopEvt time="33904" objId="4"/>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C729C-EC16-0B47-B9C2-77A63CCBB6DF}"/>
              </a:ext>
            </a:extLst>
          </p:cNvPr>
          <p:cNvSpPr>
            <a:spLocks noGrp="1"/>
          </p:cNvSpPr>
          <p:nvPr>
            <p:ph type="title"/>
          </p:nvPr>
        </p:nvSpPr>
        <p:spPr/>
        <p:txBody>
          <a:bodyPr/>
          <a:lstStyle/>
          <a:p>
            <a:r>
              <a:rPr lang="en-US" dirty="0"/>
              <a:t>Applying Cognitive Behavioral Therapy</a:t>
            </a:r>
          </a:p>
        </p:txBody>
      </p:sp>
      <p:sp>
        <p:nvSpPr>
          <p:cNvPr id="3" name="Content Placeholder 2">
            <a:extLst>
              <a:ext uri="{FF2B5EF4-FFF2-40B4-BE49-F238E27FC236}">
                <a16:creationId xmlns:a16="http://schemas.microsoft.com/office/drawing/2014/main" id="{A8E0AC84-3638-E642-BDB3-4C17BA4E3042}"/>
              </a:ext>
            </a:extLst>
          </p:cNvPr>
          <p:cNvSpPr>
            <a:spLocks noGrp="1"/>
          </p:cNvSpPr>
          <p:nvPr>
            <p:ph idx="1"/>
          </p:nvPr>
        </p:nvSpPr>
        <p:spPr>
          <a:xfrm>
            <a:off x="818712" y="2508037"/>
            <a:ext cx="10554574" cy="3636511"/>
          </a:xfrm>
        </p:spPr>
        <p:txBody>
          <a:bodyPr>
            <a:normAutofit lnSpcReduction="10000"/>
          </a:bodyPr>
          <a:lstStyle/>
          <a:p>
            <a:r>
              <a:rPr lang="en-US" sz="2800" dirty="0"/>
              <a:t>Cognitive Behavioral Therapy &amp; Voter Engagement: </a:t>
            </a:r>
          </a:p>
          <a:p>
            <a:pPr lvl="1">
              <a:lnSpc>
                <a:spcPct val="150000"/>
              </a:lnSpc>
              <a:buFont typeface="Wingdings" pitchFamily="2" charset="2"/>
              <a:buChar char="§"/>
            </a:pPr>
            <a:r>
              <a:rPr lang="en-US" sz="2400" dirty="0"/>
              <a:t>Behavior: Discuss the power in taking action by creating steps.</a:t>
            </a:r>
          </a:p>
          <a:p>
            <a:pPr lvl="1">
              <a:lnSpc>
                <a:spcPct val="150000"/>
              </a:lnSpc>
              <a:buFont typeface="Wingdings" pitchFamily="2" charset="2"/>
              <a:buChar char="§"/>
            </a:pPr>
            <a:r>
              <a:rPr lang="en-US" sz="2400" dirty="0"/>
              <a:t>Emotions: In a step by step approach, we can positively regulate “dysfunctional emotions”.</a:t>
            </a:r>
          </a:p>
          <a:p>
            <a:pPr lvl="1">
              <a:lnSpc>
                <a:spcPct val="150000"/>
              </a:lnSpc>
              <a:buFont typeface="Wingdings" pitchFamily="2" charset="2"/>
              <a:buChar char="§"/>
            </a:pPr>
            <a:r>
              <a:rPr lang="en-US" sz="2400" dirty="0"/>
              <a:t>Thoughts: By positively regulating emotions, we are also positively impact the thought process of others.</a:t>
            </a:r>
          </a:p>
        </p:txBody>
      </p:sp>
      <p:pic>
        <p:nvPicPr>
          <p:cNvPr id="4" name="Recorded Sound">
            <a:hlinkClick r:id="" action="ppaction://media"/>
            <a:extLst>
              <a:ext uri="{FF2B5EF4-FFF2-40B4-BE49-F238E27FC236}">
                <a16:creationId xmlns:a16="http://schemas.microsoft.com/office/drawing/2014/main" id="{7D09F89F-8581-1F48-8E8E-CD86B69E62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599" y="1556437"/>
            <a:ext cx="812800" cy="812800"/>
          </a:xfrm>
          <a:prstGeom prst="rect">
            <a:avLst/>
          </a:prstGeom>
        </p:spPr>
      </p:pic>
    </p:spTree>
    <p:extLst>
      <p:ext uri="{BB962C8B-B14F-4D97-AF65-F5344CB8AC3E}">
        <p14:creationId xmlns:p14="http://schemas.microsoft.com/office/powerpoint/2010/main" val="3450481454"/>
      </p:ext>
    </p:extLst>
  </p:cSld>
  <p:clrMapOvr>
    <a:masterClrMapping/>
  </p:clrMapOvr>
  <mc:AlternateContent xmlns:mc="http://schemas.openxmlformats.org/markup-compatibility/2006" xmlns:p14="http://schemas.microsoft.com/office/powerpoint/2010/main">
    <mc:Choice Requires="p14">
      <p:transition spd="slow" p14:dur="2000" advTm="44328"/>
    </mc:Choice>
    <mc:Fallback xmlns="">
      <p:transition spd="slow" advTm="44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37" objId="4"/>
        <p14:stopEvt time="43977" objId="4"/>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8624C-3982-2745-B0DA-4BB613729C88}"/>
              </a:ext>
            </a:extLst>
          </p:cNvPr>
          <p:cNvSpPr>
            <a:spLocks noGrp="1"/>
          </p:cNvSpPr>
          <p:nvPr>
            <p:ph type="title"/>
          </p:nvPr>
        </p:nvSpPr>
        <p:spPr/>
        <p:txBody>
          <a:bodyPr/>
          <a:lstStyle/>
          <a:p>
            <a:r>
              <a:rPr lang="en-US" sz="4400" dirty="0"/>
              <a:t>The Correlation: Psychological Impact</a:t>
            </a:r>
          </a:p>
        </p:txBody>
      </p:sp>
      <p:sp>
        <p:nvSpPr>
          <p:cNvPr id="3" name="Content Placeholder 2">
            <a:extLst>
              <a:ext uri="{FF2B5EF4-FFF2-40B4-BE49-F238E27FC236}">
                <a16:creationId xmlns:a16="http://schemas.microsoft.com/office/drawing/2014/main" id="{7E29DE0B-8C6E-B840-8DC6-3DCA2FED3891}"/>
              </a:ext>
            </a:extLst>
          </p:cNvPr>
          <p:cNvSpPr>
            <a:spLocks noGrp="1"/>
          </p:cNvSpPr>
          <p:nvPr>
            <p:ph idx="1"/>
          </p:nvPr>
        </p:nvSpPr>
        <p:spPr>
          <a:xfrm>
            <a:off x="810000" y="2250862"/>
            <a:ext cx="10554574" cy="4192801"/>
          </a:xfrm>
        </p:spPr>
        <p:txBody>
          <a:bodyPr>
            <a:normAutofit fontScale="92500" lnSpcReduction="20000"/>
          </a:bodyPr>
          <a:lstStyle/>
          <a:p>
            <a:pPr marL="0" indent="0">
              <a:lnSpc>
                <a:spcPct val="150000"/>
              </a:lnSpc>
              <a:buNone/>
            </a:pPr>
            <a:r>
              <a:rPr lang="en-US" sz="2600" b="1" dirty="0"/>
              <a:t>Voting positively impacts the:</a:t>
            </a:r>
          </a:p>
          <a:p>
            <a:pPr>
              <a:lnSpc>
                <a:spcPct val="150000"/>
              </a:lnSpc>
            </a:pPr>
            <a:r>
              <a:rPr lang="en-US" sz="2600" dirty="0"/>
              <a:t>Development of one’s “Inner Voice”</a:t>
            </a:r>
          </a:p>
          <a:p>
            <a:pPr lvl="1">
              <a:lnSpc>
                <a:spcPct val="150000"/>
              </a:lnSpc>
              <a:spcBef>
                <a:spcPts val="500"/>
              </a:spcBef>
              <a:spcAft>
                <a:spcPts val="500"/>
              </a:spcAft>
              <a:buFont typeface="Wingdings" pitchFamily="2" charset="2"/>
              <a:buChar char="§"/>
            </a:pPr>
            <a:r>
              <a:rPr lang="en-US" sz="2400" dirty="0"/>
              <a:t>Results in internal empowerment</a:t>
            </a:r>
          </a:p>
          <a:p>
            <a:pPr>
              <a:lnSpc>
                <a:spcPct val="150000"/>
              </a:lnSpc>
            </a:pPr>
            <a:r>
              <a:rPr lang="en-US" sz="2600" dirty="0"/>
              <a:t>Improvement on Mental Health Issues</a:t>
            </a:r>
          </a:p>
          <a:p>
            <a:pPr lvl="1">
              <a:lnSpc>
                <a:spcPct val="120000"/>
              </a:lnSpc>
              <a:buFont typeface="Wingdings" pitchFamily="2" charset="2"/>
              <a:buChar char="§"/>
            </a:pPr>
            <a:r>
              <a:rPr lang="en-US" sz="2400" dirty="0"/>
              <a:t>Reduces anxiety, stress, trauma, and depression</a:t>
            </a:r>
          </a:p>
          <a:p>
            <a:pPr>
              <a:lnSpc>
                <a:spcPct val="150000"/>
              </a:lnSpc>
            </a:pPr>
            <a:r>
              <a:rPr lang="en-US" sz="2600" dirty="0"/>
              <a:t>Increased decision-making ability</a:t>
            </a:r>
          </a:p>
          <a:p>
            <a:pPr lvl="1">
              <a:lnSpc>
                <a:spcPct val="150000"/>
              </a:lnSpc>
              <a:buFont typeface="Wingdings" pitchFamily="2" charset="2"/>
              <a:buChar char="§"/>
            </a:pPr>
            <a:r>
              <a:rPr lang="en-US" sz="2400" dirty="0"/>
              <a:t>Results in increased self-efficacy</a:t>
            </a:r>
          </a:p>
        </p:txBody>
      </p:sp>
      <p:pic>
        <p:nvPicPr>
          <p:cNvPr id="4" name="Recorded Sound">
            <a:hlinkClick r:id="" action="ppaction://media"/>
            <a:extLst>
              <a:ext uri="{FF2B5EF4-FFF2-40B4-BE49-F238E27FC236}">
                <a16:creationId xmlns:a16="http://schemas.microsoft.com/office/drawing/2014/main" id="{3FBA361F-87A0-534E-8210-D0B08E78A8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599" y="1707937"/>
            <a:ext cx="812800" cy="812800"/>
          </a:xfrm>
          <a:prstGeom prst="rect">
            <a:avLst/>
          </a:prstGeom>
        </p:spPr>
      </p:pic>
    </p:spTree>
    <p:extLst>
      <p:ext uri="{BB962C8B-B14F-4D97-AF65-F5344CB8AC3E}">
        <p14:creationId xmlns:p14="http://schemas.microsoft.com/office/powerpoint/2010/main" val="3960222068"/>
      </p:ext>
    </p:extLst>
  </p:cSld>
  <p:clrMapOvr>
    <a:masterClrMapping/>
  </p:clrMapOvr>
  <mc:AlternateContent xmlns:mc="http://schemas.openxmlformats.org/markup-compatibility/2006" xmlns:p14="http://schemas.microsoft.com/office/powerpoint/2010/main">
    <mc:Choice Requires="p14">
      <p:transition spd="slow" p14:dur="2000" advTm="38740"/>
    </mc:Choice>
    <mc:Fallback xmlns="">
      <p:transition spd="slow" advTm="38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48" objId="4"/>
        <p14:stopEvt time="38688" objId="4"/>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1A26B-A2FD-CB45-9495-F2B31DC93DD7}"/>
              </a:ext>
            </a:extLst>
          </p:cNvPr>
          <p:cNvSpPr>
            <a:spLocks noGrp="1"/>
          </p:cNvSpPr>
          <p:nvPr>
            <p:ph type="title"/>
          </p:nvPr>
        </p:nvSpPr>
        <p:spPr/>
        <p:txBody>
          <a:bodyPr/>
          <a:lstStyle/>
          <a:p>
            <a:r>
              <a:rPr lang="en-US" sz="4400" dirty="0"/>
              <a:t>The Correlation: Social Impact</a:t>
            </a:r>
          </a:p>
        </p:txBody>
      </p:sp>
      <p:sp>
        <p:nvSpPr>
          <p:cNvPr id="3" name="Content Placeholder 2">
            <a:extLst>
              <a:ext uri="{FF2B5EF4-FFF2-40B4-BE49-F238E27FC236}">
                <a16:creationId xmlns:a16="http://schemas.microsoft.com/office/drawing/2014/main" id="{C85A14AE-69F0-A841-BE0E-6F2FDD62FEC9}"/>
              </a:ext>
            </a:extLst>
          </p:cNvPr>
          <p:cNvSpPr>
            <a:spLocks noGrp="1"/>
          </p:cNvSpPr>
          <p:nvPr>
            <p:ph idx="1"/>
          </p:nvPr>
        </p:nvSpPr>
        <p:spPr>
          <a:xfrm>
            <a:off x="818712" y="2222287"/>
            <a:ext cx="10554574" cy="4221376"/>
          </a:xfrm>
        </p:spPr>
        <p:txBody>
          <a:bodyPr>
            <a:normAutofit/>
          </a:bodyPr>
          <a:lstStyle/>
          <a:p>
            <a:pPr marL="0" indent="0">
              <a:buNone/>
            </a:pPr>
            <a:r>
              <a:rPr lang="en-US" sz="2400" b="1" dirty="0"/>
              <a:t>Voting positively impacts the:</a:t>
            </a:r>
          </a:p>
          <a:p>
            <a:r>
              <a:rPr lang="en-US" sz="2400" dirty="0"/>
              <a:t>Increases ability to self-advocate</a:t>
            </a:r>
          </a:p>
          <a:p>
            <a:pPr lvl="1">
              <a:spcBef>
                <a:spcPts val="500"/>
              </a:spcBef>
              <a:buFont typeface="Wingdings" charset="2"/>
              <a:buChar char="§"/>
            </a:pPr>
            <a:r>
              <a:rPr lang="en-US" sz="2200" dirty="0"/>
              <a:t>Results in the ability to empower others</a:t>
            </a:r>
          </a:p>
          <a:p>
            <a:r>
              <a:rPr lang="en-US" sz="2400" dirty="0"/>
              <a:t>Building Community Ties</a:t>
            </a:r>
          </a:p>
          <a:p>
            <a:pPr lvl="1">
              <a:buFont typeface="Wingdings" charset="2"/>
              <a:buChar char="§"/>
            </a:pPr>
            <a:r>
              <a:rPr lang="en-US" sz="2200" dirty="0"/>
              <a:t>Results in increased community support, relationship building, and a sense of belonging</a:t>
            </a:r>
          </a:p>
          <a:p>
            <a:r>
              <a:rPr lang="en-US" sz="2600" dirty="0"/>
              <a:t>Awareness of community resources</a:t>
            </a:r>
          </a:p>
          <a:p>
            <a:pPr lvl="1">
              <a:buFont typeface="Wingdings" charset="2"/>
              <a:buChar char="§"/>
            </a:pPr>
            <a:r>
              <a:rPr lang="en-US" sz="2200" dirty="0"/>
              <a:t>Results in a greater chance for socioeconomic stability and/or a </a:t>
            </a:r>
            <a:r>
              <a:rPr lang="en-US" sz="2400" dirty="0"/>
              <a:t>better ability for overall stability</a:t>
            </a:r>
          </a:p>
        </p:txBody>
      </p:sp>
      <p:pic>
        <p:nvPicPr>
          <p:cNvPr id="4" name="Recorded Sound">
            <a:hlinkClick r:id="" action="ppaction://media"/>
            <a:extLst>
              <a:ext uri="{FF2B5EF4-FFF2-40B4-BE49-F238E27FC236}">
                <a16:creationId xmlns:a16="http://schemas.microsoft.com/office/drawing/2014/main" id="{BAFE1FD0-80FE-6749-A354-09949AB8C6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599" y="1701800"/>
            <a:ext cx="812800" cy="812800"/>
          </a:xfrm>
          <a:prstGeom prst="rect">
            <a:avLst/>
          </a:prstGeom>
        </p:spPr>
      </p:pic>
    </p:spTree>
    <p:extLst>
      <p:ext uri="{BB962C8B-B14F-4D97-AF65-F5344CB8AC3E}">
        <p14:creationId xmlns:p14="http://schemas.microsoft.com/office/powerpoint/2010/main" val="4145804661"/>
      </p:ext>
    </p:extLst>
  </p:cSld>
  <p:clrMapOvr>
    <a:masterClrMapping/>
  </p:clrMapOvr>
  <mc:AlternateContent xmlns:mc="http://schemas.openxmlformats.org/markup-compatibility/2006" xmlns:p14="http://schemas.microsoft.com/office/powerpoint/2010/main">
    <mc:Choice Requires="p14">
      <p:transition spd="slow" p14:dur="2000" advTm="40974"/>
    </mc:Choice>
    <mc:Fallback xmlns="">
      <p:transition spd="slow" advTm="40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39" objId="4"/>
        <p14:stopEvt time="40773" objId="4"/>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B5D15-9EE5-7F41-836E-E83D53850977}"/>
              </a:ext>
            </a:extLst>
          </p:cNvPr>
          <p:cNvSpPr>
            <a:spLocks noGrp="1"/>
          </p:cNvSpPr>
          <p:nvPr>
            <p:ph type="title"/>
          </p:nvPr>
        </p:nvSpPr>
        <p:spPr/>
        <p:txBody>
          <a:bodyPr/>
          <a:lstStyle/>
          <a:p>
            <a:r>
              <a:rPr lang="en-US" sz="4400" dirty="0"/>
              <a:t>Empowerment</a:t>
            </a:r>
          </a:p>
        </p:txBody>
      </p:sp>
      <p:sp>
        <p:nvSpPr>
          <p:cNvPr id="3" name="Content Placeholder 2">
            <a:extLst>
              <a:ext uri="{FF2B5EF4-FFF2-40B4-BE49-F238E27FC236}">
                <a16:creationId xmlns:a16="http://schemas.microsoft.com/office/drawing/2014/main" id="{9A48124C-9ECC-704B-9ACE-300B5233DBC8}"/>
              </a:ext>
            </a:extLst>
          </p:cNvPr>
          <p:cNvSpPr>
            <a:spLocks noGrp="1"/>
          </p:cNvSpPr>
          <p:nvPr>
            <p:ph idx="1"/>
          </p:nvPr>
        </p:nvSpPr>
        <p:spPr>
          <a:xfrm>
            <a:off x="818712" y="2222287"/>
            <a:ext cx="10554574" cy="4321388"/>
          </a:xfrm>
        </p:spPr>
        <p:txBody>
          <a:bodyPr>
            <a:normAutofit/>
          </a:bodyPr>
          <a:lstStyle/>
          <a:p>
            <a:r>
              <a:rPr lang="en-US" sz="2400" dirty="0"/>
              <a:t>Individual Empowerment</a:t>
            </a:r>
          </a:p>
          <a:p>
            <a:pPr lvl="1">
              <a:buFont typeface="Wingdings" pitchFamily="2" charset="2"/>
              <a:buChar char="§"/>
            </a:pPr>
            <a:r>
              <a:rPr lang="en-US" sz="2200" dirty="0"/>
              <a:t>Voting enables an individual to advocate for the resources/outcomes they desire for their own life</a:t>
            </a:r>
          </a:p>
          <a:p>
            <a:pPr lvl="1">
              <a:buFont typeface="Wingdings" pitchFamily="2" charset="2"/>
              <a:buChar char="§"/>
            </a:pPr>
            <a:r>
              <a:rPr lang="en-US" sz="2200" dirty="0"/>
              <a:t>Voting enables an individual to gain a sense of control over the events that occur within their surroundings</a:t>
            </a:r>
          </a:p>
          <a:p>
            <a:r>
              <a:rPr lang="en-US" sz="2400" dirty="0"/>
              <a:t>Community Empowerment</a:t>
            </a:r>
          </a:p>
          <a:p>
            <a:pPr lvl="1">
              <a:buFont typeface="Wingdings" pitchFamily="2" charset="2"/>
              <a:buChar char="§"/>
            </a:pPr>
            <a:r>
              <a:rPr lang="en-US" sz="2200" dirty="0"/>
              <a:t>Voting increases one’s ability to bring to light personal and communal issues; advocacy for self and the issues at-large within the community</a:t>
            </a:r>
          </a:p>
          <a:p>
            <a:pPr lvl="1">
              <a:buFont typeface="Wingdings" pitchFamily="2" charset="2"/>
              <a:buChar char="§"/>
            </a:pPr>
            <a:r>
              <a:rPr lang="en-US" sz="2200" dirty="0"/>
              <a:t>Voting can increase community safety and decrease the likelihood of unpalatable circumstances such as community violence</a:t>
            </a:r>
          </a:p>
        </p:txBody>
      </p:sp>
      <p:pic>
        <p:nvPicPr>
          <p:cNvPr id="4" name="Recorded Sound">
            <a:hlinkClick r:id="" action="ppaction://media"/>
            <a:extLst>
              <a:ext uri="{FF2B5EF4-FFF2-40B4-BE49-F238E27FC236}">
                <a16:creationId xmlns:a16="http://schemas.microsoft.com/office/drawing/2014/main" id="{D2198DAB-8CA2-A142-AC5C-DD352FD981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599" y="1587287"/>
            <a:ext cx="812800" cy="812800"/>
          </a:xfrm>
          <a:prstGeom prst="rect">
            <a:avLst/>
          </a:prstGeom>
        </p:spPr>
      </p:pic>
    </p:spTree>
    <p:extLst>
      <p:ext uri="{BB962C8B-B14F-4D97-AF65-F5344CB8AC3E}">
        <p14:creationId xmlns:p14="http://schemas.microsoft.com/office/powerpoint/2010/main" val="3199502509"/>
      </p:ext>
    </p:extLst>
  </p:cSld>
  <p:clrMapOvr>
    <a:masterClrMapping/>
  </p:clrMapOvr>
  <mc:AlternateContent xmlns:mc="http://schemas.openxmlformats.org/markup-compatibility/2006" xmlns:p14="http://schemas.microsoft.com/office/powerpoint/2010/main">
    <mc:Choice Requires="p14">
      <p:transition spd="slow" p14:dur="2000" advTm="51304"/>
    </mc:Choice>
    <mc:Fallback xmlns="">
      <p:transition spd="slow" advTm="51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59" objId="4"/>
        <p14:stopEvt time="51221" objId="4"/>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74423-F798-8946-8E4B-757B308DED2C}"/>
              </a:ext>
            </a:extLst>
          </p:cNvPr>
          <p:cNvSpPr>
            <a:spLocks noGrp="1"/>
          </p:cNvSpPr>
          <p:nvPr>
            <p:ph type="title"/>
          </p:nvPr>
        </p:nvSpPr>
        <p:spPr/>
        <p:txBody>
          <a:bodyPr/>
          <a:lstStyle/>
          <a:p>
            <a:r>
              <a:rPr lang="en-US" dirty="0"/>
              <a:t>Clinical Barriers</a:t>
            </a:r>
          </a:p>
        </p:txBody>
      </p:sp>
      <p:sp>
        <p:nvSpPr>
          <p:cNvPr id="3" name="Text Placeholder 2">
            <a:extLst>
              <a:ext uri="{FF2B5EF4-FFF2-40B4-BE49-F238E27FC236}">
                <a16:creationId xmlns:a16="http://schemas.microsoft.com/office/drawing/2014/main" id="{44C977C1-CF42-D546-9033-DEE587E2C450}"/>
              </a:ext>
            </a:extLst>
          </p:cNvPr>
          <p:cNvSpPr>
            <a:spLocks noGrp="1"/>
          </p:cNvSpPr>
          <p:nvPr>
            <p:ph type="body" idx="1"/>
          </p:nvPr>
        </p:nvSpPr>
        <p:spPr/>
        <p:txBody>
          <a:bodyPr/>
          <a:lstStyle/>
          <a:p>
            <a:r>
              <a:rPr lang="en-US" sz="2200" dirty="0"/>
              <a:t>We Know They Exist!</a:t>
            </a:r>
          </a:p>
        </p:txBody>
      </p:sp>
      <p:pic>
        <p:nvPicPr>
          <p:cNvPr id="4" name="Recorded Sound">
            <a:hlinkClick r:id="" action="ppaction://media"/>
            <a:extLst>
              <a:ext uri="{FF2B5EF4-FFF2-40B4-BE49-F238E27FC236}">
                <a16:creationId xmlns:a16="http://schemas.microsoft.com/office/drawing/2014/main" id="{1BAA04F7-FBE0-214B-8716-742167A924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4309" y="1155700"/>
            <a:ext cx="812800" cy="812800"/>
          </a:xfrm>
          <a:prstGeom prst="rect">
            <a:avLst/>
          </a:prstGeom>
        </p:spPr>
      </p:pic>
    </p:spTree>
    <p:extLst>
      <p:ext uri="{BB962C8B-B14F-4D97-AF65-F5344CB8AC3E}">
        <p14:creationId xmlns:p14="http://schemas.microsoft.com/office/powerpoint/2010/main" val="2160689377"/>
      </p:ext>
    </p:extLst>
  </p:cSld>
  <p:clrMapOvr>
    <a:masterClrMapping/>
  </p:clrMapOvr>
  <mc:AlternateContent xmlns:mc="http://schemas.openxmlformats.org/markup-compatibility/2006" xmlns:p14="http://schemas.microsoft.com/office/powerpoint/2010/main">
    <mc:Choice Requires="p14">
      <p:transition spd="slow" p14:dur="2000" advTm="17899"/>
    </mc:Choice>
    <mc:Fallback xmlns="">
      <p:transition spd="slow" advTm="17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36" objId="4"/>
        <p14:stopEvt time="17834" objId="4"/>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71422-61A6-D547-9E24-FCA87AC3C4F4}"/>
              </a:ext>
            </a:extLst>
          </p:cNvPr>
          <p:cNvSpPr>
            <a:spLocks noGrp="1"/>
          </p:cNvSpPr>
          <p:nvPr>
            <p:ph type="title"/>
          </p:nvPr>
        </p:nvSpPr>
        <p:spPr/>
        <p:txBody>
          <a:bodyPr/>
          <a:lstStyle/>
          <a:p>
            <a:r>
              <a:rPr lang="en-US" sz="4400" dirty="0"/>
              <a:t>How Do We…</a:t>
            </a:r>
          </a:p>
        </p:txBody>
      </p:sp>
      <p:sp>
        <p:nvSpPr>
          <p:cNvPr id="3" name="Content Placeholder 2">
            <a:extLst>
              <a:ext uri="{FF2B5EF4-FFF2-40B4-BE49-F238E27FC236}">
                <a16:creationId xmlns:a16="http://schemas.microsoft.com/office/drawing/2014/main" id="{8835EA95-F3EE-9D4F-BE90-2455B372F0F4}"/>
              </a:ext>
            </a:extLst>
          </p:cNvPr>
          <p:cNvSpPr>
            <a:spLocks noGrp="1"/>
          </p:cNvSpPr>
          <p:nvPr>
            <p:ph idx="1"/>
          </p:nvPr>
        </p:nvSpPr>
        <p:spPr>
          <a:xfrm>
            <a:off x="818712" y="2222287"/>
            <a:ext cx="10554574" cy="4435688"/>
          </a:xfrm>
        </p:spPr>
        <p:txBody>
          <a:bodyPr>
            <a:normAutofit fontScale="85000" lnSpcReduction="20000"/>
          </a:bodyPr>
          <a:lstStyle/>
          <a:p>
            <a:r>
              <a:rPr lang="en-US" sz="2400" b="1" dirty="0"/>
              <a:t>Transition the dialogue – </a:t>
            </a:r>
          </a:p>
          <a:p>
            <a:pPr lvl="1">
              <a:buFont typeface="Wingdings" pitchFamily="2" charset="2"/>
              <a:buChar char="§"/>
            </a:pPr>
            <a:r>
              <a:rPr lang="en-US" sz="2200" dirty="0"/>
              <a:t>Clients come in to discuss matters relating to anxiety, stress, trauma, and depression; not to discuss their political participation. </a:t>
            </a:r>
            <a:r>
              <a:rPr lang="en-US" sz="2000" dirty="0"/>
              <a:t>How do we transition into discussing voting?</a:t>
            </a:r>
          </a:p>
          <a:p>
            <a:r>
              <a:rPr lang="en-US" sz="2400" b="1" dirty="0"/>
              <a:t>Maintain a non-partisan dialogue –</a:t>
            </a:r>
          </a:p>
          <a:p>
            <a:pPr lvl="1">
              <a:buFont typeface="Wingdings" pitchFamily="2" charset="2"/>
              <a:buChar char="§"/>
            </a:pPr>
            <a:r>
              <a:rPr lang="en-US" sz="2200" dirty="0"/>
              <a:t>Clients may have questions about who to vote for. They may even want your opinion. How do we answer these questions without bias?</a:t>
            </a:r>
          </a:p>
          <a:p>
            <a:r>
              <a:rPr lang="en-US" sz="2400" b="1" dirty="0"/>
              <a:t>Ensure that we are giving out the right information –</a:t>
            </a:r>
          </a:p>
          <a:p>
            <a:pPr lvl="1">
              <a:buFont typeface="Wingdings" pitchFamily="2" charset="2"/>
              <a:buChar char="§"/>
            </a:pPr>
            <a:r>
              <a:rPr lang="en-US" sz="2200" dirty="0"/>
              <a:t>Clients may feel discouraged if we fail to present the right information on the voting process. How can we ensure that we are sharing and/or presenting the right information to them?</a:t>
            </a:r>
          </a:p>
          <a:p>
            <a:pPr lvl="0">
              <a:buClr>
                <a:srgbClr val="00C6BB"/>
              </a:buClr>
            </a:pPr>
            <a:r>
              <a:rPr lang="en-US" sz="2400" b="1" dirty="0">
                <a:solidFill>
                  <a:prstClr val="white"/>
                </a:solidFill>
              </a:rPr>
              <a:t>Give out information without overwhelming them –</a:t>
            </a:r>
          </a:p>
          <a:p>
            <a:pPr lvl="1">
              <a:buClr>
                <a:srgbClr val="00C6BB"/>
              </a:buClr>
              <a:buFont typeface="Wingdings" pitchFamily="2" charset="2"/>
              <a:buChar char="§"/>
            </a:pPr>
            <a:r>
              <a:rPr lang="en-US" sz="2200" dirty="0">
                <a:solidFill>
                  <a:prstClr val="white"/>
                </a:solidFill>
              </a:rPr>
              <a:t>Clients may feel overwhelmed by the voting process if we fail to simplify the process. How can we simply the process?</a:t>
            </a:r>
          </a:p>
        </p:txBody>
      </p:sp>
      <p:pic>
        <p:nvPicPr>
          <p:cNvPr id="4" name="Recorded Sound">
            <a:hlinkClick r:id="" action="ppaction://media"/>
            <a:extLst>
              <a:ext uri="{FF2B5EF4-FFF2-40B4-BE49-F238E27FC236}">
                <a16:creationId xmlns:a16="http://schemas.microsoft.com/office/drawing/2014/main" id="{22280349-F4B4-EE40-91C4-3D490D7E03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599" y="1413563"/>
            <a:ext cx="812800" cy="812800"/>
          </a:xfrm>
          <a:prstGeom prst="rect">
            <a:avLst/>
          </a:prstGeom>
        </p:spPr>
      </p:pic>
    </p:spTree>
    <p:extLst>
      <p:ext uri="{BB962C8B-B14F-4D97-AF65-F5344CB8AC3E}">
        <p14:creationId xmlns:p14="http://schemas.microsoft.com/office/powerpoint/2010/main" val="1708373380"/>
      </p:ext>
    </p:extLst>
  </p:cSld>
  <p:clrMapOvr>
    <a:masterClrMapping/>
  </p:clrMapOvr>
  <mc:AlternateContent xmlns:mc="http://schemas.openxmlformats.org/markup-compatibility/2006" xmlns:p14="http://schemas.microsoft.com/office/powerpoint/2010/main">
    <mc:Choice Requires="p14">
      <p:transition spd="slow" p14:dur="2000" advTm="85083"/>
    </mc:Choice>
    <mc:Fallback xmlns="">
      <p:transition spd="slow" advTm="85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47" objId="4"/>
        <p14:stopEvt time="84812" objId="4"/>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78A33-2752-334A-AB36-F6BAAB3B71C3}"/>
              </a:ext>
            </a:extLst>
          </p:cNvPr>
          <p:cNvSpPr>
            <a:spLocks noGrp="1"/>
          </p:cNvSpPr>
          <p:nvPr>
            <p:ph type="title"/>
          </p:nvPr>
        </p:nvSpPr>
        <p:spPr/>
        <p:txBody>
          <a:bodyPr/>
          <a:lstStyle/>
          <a:p>
            <a:r>
              <a:rPr lang="en-US" sz="4400" dirty="0"/>
              <a:t>Clinical Dialogue</a:t>
            </a:r>
          </a:p>
        </p:txBody>
      </p:sp>
      <p:sp>
        <p:nvSpPr>
          <p:cNvPr id="3" name="Content Placeholder 2">
            <a:extLst>
              <a:ext uri="{FF2B5EF4-FFF2-40B4-BE49-F238E27FC236}">
                <a16:creationId xmlns:a16="http://schemas.microsoft.com/office/drawing/2014/main" id="{C4030524-B555-E24D-937A-014BD1617B23}"/>
              </a:ext>
            </a:extLst>
          </p:cNvPr>
          <p:cNvSpPr>
            <a:spLocks noGrp="1"/>
          </p:cNvSpPr>
          <p:nvPr>
            <p:ph idx="1"/>
          </p:nvPr>
        </p:nvSpPr>
        <p:spPr/>
        <p:txBody>
          <a:bodyPr>
            <a:normAutofit/>
          </a:bodyPr>
          <a:lstStyle/>
          <a:p>
            <a:pPr marL="0" indent="0" algn="ctr">
              <a:lnSpc>
                <a:spcPct val="150000"/>
              </a:lnSpc>
              <a:buNone/>
            </a:pPr>
            <a:r>
              <a:rPr lang="en-US" sz="2800" dirty="0"/>
              <a:t>At this point, I would like to welcome us into a dialogue, where we discuss ways or methods to ensure that we are implementing best-practice as we discuss the concept of voting with our various adult clients.</a:t>
            </a:r>
          </a:p>
        </p:txBody>
      </p:sp>
      <p:pic>
        <p:nvPicPr>
          <p:cNvPr id="4" name="Recorded Sound">
            <a:hlinkClick r:id="" action="ppaction://media"/>
            <a:extLst>
              <a:ext uri="{FF2B5EF4-FFF2-40B4-BE49-F238E27FC236}">
                <a16:creationId xmlns:a16="http://schemas.microsoft.com/office/drawing/2014/main" id="{26B6E6DE-2BBD-A240-8A49-48B59BF634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599" y="1413563"/>
            <a:ext cx="812800" cy="812800"/>
          </a:xfrm>
          <a:prstGeom prst="rect">
            <a:avLst/>
          </a:prstGeom>
        </p:spPr>
      </p:pic>
    </p:spTree>
    <p:extLst>
      <p:ext uri="{BB962C8B-B14F-4D97-AF65-F5344CB8AC3E}">
        <p14:creationId xmlns:p14="http://schemas.microsoft.com/office/powerpoint/2010/main" val="2338613874"/>
      </p:ext>
    </p:extLst>
  </p:cSld>
  <p:clrMapOvr>
    <a:masterClrMapping/>
  </p:clrMapOvr>
  <mc:AlternateContent xmlns:mc="http://schemas.openxmlformats.org/markup-compatibility/2006" xmlns:p14="http://schemas.microsoft.com/office/powerpoint/2010/main">
    <mc:Choice Requires="p14">
      <p:transition spd="slow" p14:dur="2000" advTm="18378"/>
    </mc:Choice>
    <mc:Fallback xmlns="">
      <p:transition spd="slow" advTm="18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33" objId="4"/>
        <p14:stopEvt time="18293" objId="4"/>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8AAAD0-8BA7-CA42-B829-6DBFB143D245}"/>
              </a:ext>
            </a:extLst>
          </p:cNvPr>
          <p:cNvSpPr>
            <a:spLocks noGrp="1"/>
          </p:cNvSpPr>
          <p:nvPr>
            <p:ph type="title"/>
          </p:nvPr>
        </p:nvSpPr>
        <p:spPr/>
        <p:txBody>
          <a:bodyPr/>
          <a:lstStyle/>
          <a:p>
            <a:r>
              <a:rPr lang="en-US" dirty="0"/>
              <a:t>THANK YOU </a:t>
            </a:r>
            <a:r>
              <a:rPr lang="en-US" dirty="0">
                <a:sym typeface="Wingdings" pitchFamily="2" charset="2"/>
              </a:rPr>
              <a:t></a:t>
            </a:r>
            <a:endParaRPr lang="en-US" dirty="0"/>
          </a:p>
        </p:txBody>
      </p:sp>
      <p:sp>
        <p:nvSpPr>
          <p:cNvPr id="5" name="Subtitle 4">
            <a:extLst>
              <a:ext uri="{FF2B5EF4-FFF2-40B4-BE49-F238E27FC236}">
                <a16:creationId xmlns:a16="http://schemas.microsoft.com/office/drawing/2014/main" id="{AA46F856-730E-CA43-A268-DB67760A6497}"/>
              </a:ext>
            </a:extLst>
          </p:cNvPr>
          <p:cNvSpPr>
            <a:spLocks noGrp="1"/>
          </p:cNvSpPr>
          <p:nvPr>
            <p:ph type="body" idx="1"/>
          </p:nvPr>
        </p:nvSpPr>
        <p:spPr/>
        <p:txBody>
          <a:bodyPr/>
          <a:lstStyle/>
          <a:p>
            <a:r>
              <a:rPr lang="en-US" sz="2200" dirty="0"/>
              <a:t>Grace O. Akinbola, Community Organizing Intern</a:t>
            </a:r>
          </a:p>
        </p:txBody>
      </p:sp>
      <p:pic>
        <p:nvPicPr>
          <p:cNvPr id="2" name="Recorded Sound">
            <a:hlinkClick r:id="" action="ppaction://media"/>
            <a:extLst>
              <a:ext uri="{FF2B5EF4-FFF2-40B4-BE49-F238E27FC236}">
                <a16:creationId xmlns:a16="http://schemas.microsoft.com/office/drawing/2014/main" id="{BAB7B801-2A9B-844E-BB27-141E0A53D7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4309" y="1277591"/>
            <a:ext cx="812800" cy="812800"/>
          </a:xfrm>
          <a:prstGeom prst="rect">
            <a:avLst/>
          </a:prstGeom>
        </p:spPr>
      </p:pic>
    </p:spTree>
    <p:extLst>
      <p:ext uri="{BB962C8B-B14F-4D97-AF65-F5344CB8AC3E}">
        <p14:creationId xmlns:p14="http://schemas.microsoft.com/office/powerpoint/2010/main" val="20273348"/>
      </p:ext>
    </p:extLst>
  </p:cSld>
  <p:clrMapOvr>
    <a:masterClrMapping/>
  </p:clrMapOvr>
  <mc:AlternateContent xmlns:mc="http://schemas.openxmlformats.org/markup-compatibility/2006" xmlns:p14="http://schemas.microsoft.com/office/powerpoint/2010/main">
    <mc:Choice Requires="p14">
      <p:transition spd="slow" p14:dur="2000" advTm="12927"/>
    </mc:Choice>
    <mc:Fallback xmlns="">
      <p:transition spd="slow" advTm="12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33" objId="2"/>
        <p14:stopEvt time="12708" objId="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F6D72-97A8-C14E-8AD6-6C10D5880CA3}"/>
              </a:ext>
            </a:extLst>
          </p:cNvPr>
          <p:cNvSpPr>
            <a:spLocks noGrp="1"/>
          </p:cNvSpPr>
          <p:nvPr>
            <p:ph type="title"/>
          </p:nvPr>
        </p:nvSpPr>
        <p:spPr/>
        <p:txBody>
          <a:bodyPr/>
          <a:lstStyle/>
          <a:p>
            <a:r>
              <a:rPr lang="en-US" sz="4800" dirty="0"/>
              <a:t>AGENDA</a:t>
            </a:r>
          </a:p>
        </p:txBody>
      </p:sp>
      <p:sp>
        <p:nvSpPr>
          <p:cNvPr id="3" name="Content Placeholder 2">
            <a:extLst>
              <a:ext uri="{FF2B5EF4-FFF2-40B4-BE49-F238E27FC236}">
                <a16:creationId xmlns:a16="http://schemas.microsoft.com/office/drawing/2014/main" id="{1C9CE556-41CB-9840-B1EA-024E1ABEFC23}"/>
              </a:ext>
            </a:extLst>
          </p:cNvPr>
          <p:cNvSpPr>
            <a:spLocks noGrp="1"/>
          </p:cNvSpPr>
          <p:nvPr>
            <p:ph idx="1"/>
          </p:nvPr>
        </p:nvSpPr>
        <p:spPr>
          <a:xfrm>
            <a:off x="810000" y="2182813"/>
            <a:ext cx="10554574" cy="4286250"/>
          </a:xfrm>
        </p:spPr>
        <p:txBody>
          <a:bodyPr>
            <a:normAutofit lnSpcReduction="10000"/>
          </a:bodyPr>
          <a:lstStyle/>
          <a:p>
            <a:r>
              <a:rPr lang="en-US" sz="2400" dirty="0"/>
              <a:t>Overview: Mental Health Aid</a:t>
            </a:r>
          </a:p>
          <a:p>
            <a:r>
              <a:rPr lang="en-US" sz="2400" dirty="0"/>
              <a:t>Potential Barriers</a:t>
            </a:r>
          </a:p>
          <a:p>
            <a:r>
              <a:rPr lang="en-US" sz="2400" dirty="0"/>
              <a:t>Mental Health Issues</a:t>
            </a:r>
          </a:p>
          <a:p>
            <a:r>
              <a:rPr lang="en-US" sz="2400" dirty="0"/>
              <a:t>Mental Health Impact</a:t>
            </a:r>
          </a:p>
          <a:p>
            <a:r>
              <a:rPr lang="en-US" sz="2400" dirty="0"/>
              <a:t>Cognitive Behavioral Therapy</a:t>
            </a:r>
          </a:p>
          <a:p>
            <a:r>
              <a:rPr lang="en-US" sz="2400" dirty="0"/>
              <a:t>Social Impact</a:t>
            </a:r>
          </a:p>
          <a:p>
            <a:r>
              <a:rPr lang="en-US" sz="2400" dirty="0"/>
              <a:t>Empowerment</a:t>
            </a:r>
          </a:p>
          <a:p>
            <a:r>
              <a:rPr lang="en-US" sz="2400" dirty="0"/>
              <a:t>Clinical Barriers</a:t>
            </a:r>
          </a:p>
          <a:p>
            <a:r>
              <a:rPr lang="en-US" sz="2400" dirty="0"/>
              <a:t>Clinical Dialogue</a:t>
            </a:r>
          </a:p>
        </p:txBody>
      </p:sp>
      <p:pic>
        <p:nvPicPr>
          <p:cNvPr id="4" name="Recorded Sound">
            <a:hlinkClick r:id="" action="ppaction://media"/>
            <a:extLst>
              <a:ext uri="{FF2B5EF4-FFF2-40B4-BE49-F238E27FC236}">
                <a16:creationId xmlns:a16="http://schemas.microsoft.com/office/drawing/2014/main" id="{AD2EFBC4-8979-3741-8F37-2C4AF41860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599" y="5745163"/>
            <a:ext cx="812800" cy="812800"/>
          </a:xfrm>
          <a:prstGeom prst="rect">
            <a:avLst/>
          </a:prstGeom>
        </p:spPr>
      </p:pic>
    </p:spTree>
    <p:extLst>
      <p:ext uri="{BB962C8B-B14F-4D97-AF65-F5344CB8AC3E}">
        <p14:creationId xmlns:p14="http://schemas.microsoft.com/office/powerpoint/2010/main" val="1226887536"/>
      </p:ext>
    </p:extLst>
  </p:cSld>
  <p:clrMapOvr>
    <a:masterClrMapping/>
  </p:clrMapOvr>
  <mc:AlternateContent xmlns:mc="http://schemas.openxmlformats.org/markup-compatibility/2006" xmlns:p14="http://schemas.microsoft.com/office/powerpoint/2010/main">
    <mc:Choice Requires="p14">
      <p:transition spd="slow" p14:dur="2000" advTm="18148"/>
    </mc:Choice>
    <mc:Fallback xmlns="">
      <p:transition spd="slow" advTm="18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26" objId="4"/>
        <p14:stopEvt time="18054" objId="4"/>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B9332E-DE9B-9342-A052-494BFD6AD6E3}"/>
              </a:ext>
            </a:extLst>
          </p:cNvPr>
          <p:cNvSpPr/>
          <p:nvPr/>
        </p:nvSpPr>
        <p:spPr>
          <a:xfrm>
            <a:off x="441607" y="467579"/>
            <a:ext cx="11236036" cy="6063198"/>
          </a:xfrm>
          <a:prstGeom prst="rect">
            <a:avLst/>
          </a:prstGeom>
        </p:spPr>
        <p:txBody>
          <a:bodyPr wrap="square">
            <a:spAutoFit/>
          </a:bodyPr>
          <a:lstStyle/>
          <a:p>
            <a:pPr>
              <a:spcAft>
                <a:spcPts val="1600"/>
              </a:spcAft>
            </a:pPr>
            <a:r>
              <a:rPr lang="en-US" sz="2800" u="sng" dirty="0"/>
              <a:t>References</a:t>
            </a:r>
          </a:p>
          <a:p>
            <a:pPr>
              <a:spcAft>
                <a:spcPts val="1600"/>
              </a:spcAft>
            </a:pPr>
            <a:r>
              <a:rPr lang="en-US" sz="2000" dirty="0"/>
              <a:t>Kansas Civic Health Foundation (2016) Kansas Civic Health Index. Retrieved from http://kansashealth.org/resources/kansas-civil-health-index/</a:t>
            </a:r>
          </a:p>
          <a:p>
            <a:pPr>
              <a:spcAft>
                <a:spcPts val="1600"/>
              </a:spcAft>
            </a:pPr>
            <a:r>
              <a:rPr lang="en-US" sz="2000" dirty="0"/>
              <a:t>Martin, P. S., &amp; Claibourn, M. P. (2013). Citizen participation and congressional responsiveness: New evidence that participation matters. Legislative Studies Quarterly, 38(1), 59-81.</a:t>
            </a:r>
          </a:p>
          <a:p>
            <a:pPr>
              <a:spcAft>
                <a:spcPts val="1600"/>
              </a:spcAft>
            </a:pPr>
            <a:r>
              <a:rPr lang="en-US" sz="2000" dirty="0"/>
              <a:t>Pyles, L. (2009). Progressive Community Organizing: A Critical Approach for a Globalizing World. New York: Routledge/Taylor &amp; Francis Group.</a:t>
            </a:r>
          </a:p>
          <a:p>
            <a:pPr>
              <a:spcAft>
                <a:spcPts val="1600"/>
              </a:spcAft>
            </a:pPr>
            <a:r>
              <a:rPr lang="en-US" sz="2000" dirty="0"/>
              <a:t>Sanders, L. M. (2001). The psychological benefits of political participation. In Annual Meeting of the American Political Science Association: 2001 2001, San Francisco. Retrieved from http://www.nonprofitvote.org/documents/2010/11/the- psychological-benefits-of-political-participation.pdf </a:t>
            </a:r>
          </a:p>
          <a:p>
            <a:pPr>
              <a:spcAft>
                <a:spcPts val="1600"/>
              </a:spcAft>
            </a:pPr>
            <a:r>
              <a:rPr lang="en-US" sz="2000" dirty="0"/>
              <a:t>Three Different Kinds Of Stress. </a:t>
            </a:r>
            <a:r>
              <a:rPr lang="en-US" sz="2000" i="1" dirty="0"/>
              <a:t>Explorable</a:t>
            </a:r>
            <a:r>
              <a:rPr lang="en-US" sz="2000" dirty="0"/>
              <a:t>. Retreived from </a:t>
            </a:r>
            <a:r>
              <a:rPr lang="en-US" sz="2000" dirty="0">
                <a:hlinkClick r:id="rId4"/>
              </a:rPr>
              <a:t>https://explorable.com/three-different-kinds-of-stress</a:t>
            </a:r>
            <a:endParaRPr lang="en-US" sz="2000" dirty="0"/>
          </a:p>
          <a:p>
            <a:pPr>
              <a:spcAft>
                <a:spcPts val="1600"/>
              </a:spcAft>
            </a:pPr>
            <a:r>
              <a:rPr lang="en-US" sz="2000" dirty="0"/>
              <a:t>http://www.ncsl.org/research/elections-and-campaigns/felon-voting-rights.aspx</a:t>
            </a:r>
          </a:p>
        </p:txBody>
      </p:sp>
      <p:pic>
        <p:nvPicPr>
          <p:cNvPr id="3" name="Recorded Sound">
            <a:hlinkClick r:id="" action="ppaction://media"/>
            <a:extLst>
              <a:ext uri="{FF2B5EF4-FFF2-40B4-BE49-F238E27FC236}">
                <a16:creationId xmlns:a16="http://schemas.microsoft.com/office/drawing/2014/main" id="{2A0A5D58-C404-9247-BA01-F3290D86FF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53225" y="167542"/>
            <a:ext cx="812800" cy="812800"/>
          </a:xfrm>
          <a:prstGeom prst="rect">
            <a:avLst/>
          </a:prstGeom>
        </p:spPr>
      </p:pic>
    </p:spTree>
    <p:extLst>
      <p:ext uri="{BB962C8B-B14F-4D97-AF65-F5344CB8AC3E}">
        <p14:creationId xmlns:p14="http://schemas.microsoft.com/office/powerpoint/2010/main" val="3685228758"/>
      </p:ext>
    </p:extLst>
  </p:cSld>
  <p:clrMapOvr>
    <a:masterClrMapping/>
  </p:clrMapOvr>
  <mc:AlternateContent xmlns:mc="http://schemas.openxmlformats.org/markup-compatibility/2006" xmlns:p14="http://schemas.microsoft.com/office/powerpoint/2010/main">
    <mc:Choice Requires="p14">
      <p:transition spd="slow" p14:dur="2000" advTm="7889"/>
    </mc:Choice>
    <mc:Fallback xmlns="">
      <p:transition spd="slow" advTm="7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30" objId="3"/>
        <p14:stopEvt time="7775" objId="3"/>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380EF-68AB-944B-BAF4-BA40B5D63898}"/>
              </a:ext>
            </a:extLst>
          </p:cNvPr>
          <p:cNvSpPr>
            <a:spLocks noGrp="1"/>
          </p:cNvSpPr>
          <p:nvPr>
            <p:ph type="title"/>
          </p:nvPr>
        </p:nvSpPr>
        <p:spPr/>
        <p:txBody>
          <a:bodyPr/>
          <a:lstStyle/>
          <a:p>
            <a:r>
              <a:rPr lang="en-US" sz="4400" dirty="0"/>
              <a:t>How Is Voting A Mental Health Aid?</a:t>
            </a:r>
          </a:p>
        </p:txBody>
      </p:sp>
      <p:sp>
        <p:nvSpPr>
          <p:cNvPr id="3" name="Content Placeholder 2">
            <a:extLst>
              <a:ext uri="{FF2B5EF4-FFF2-40B4-BE49-F238E27FC236}">
                <a16:creationId xmlns:a16="http://schemas.microsoft.com/office/drawing/2014/main" id="{B3ED765E-0CC7-BD4C-8F6C-CA97E5C513BE}"/>
              </a:ext>
            </a:extLst>
          </p:cNvPr>
          <p:cNvSpPr>
            <a:spLocks noGrp="1"/>
          </p:cNvSpPr>
          <p:nvPr>
            <p:ph idx="1"/>
          </p:nvPr>
        </p:nvSpPr>
        <p:spPr>
          <a:xfrm>
            <a:off x="818712" y="2222287"/>
            <a:ext cx="10554574" cy="4135651"/>
          </a:xfrm>
        </p:spPr>
        <p:txBody>
          <a:bodyPr>
            <a:normAutofit/>
          </a:bodyPr>
          <a:lstStyle/>
          <a:p>
            <a:r>
              <a:rPr lang="en-US" sz="2400" dirty="0"/>
              <a:t>According to the Kansas Civic Health Foundation (2016), there are higher levels of “civic health” measured by stronger social connections, better employment and greater community well-being. This is due to the availability of resources and aid/help given to communities who voice their need &amp; vote!</a:t>
            </a:r>
          </a:p>
          <a:p>
            <a:r>
              <a:rPr lang="en-US" sz="2400" dirty="0"/>
              <a:t>According to Sanders (2001), voter engagement also reduces the mental health consequences of oppression, increases individual efficacy, and provides opportunities to voice opinions, connect with others, and to feel positive about one’s self.</a:t>
            </a:r>
          </a:p>
        </p:txBody>
      </p:sp>
      <p:pic>
        <p:nvPicPr>
          <p:cNvPr id="4" name="Recorded Sound">
            <a:hlinkClick r:id="" action="ppaction://media"/>
            <a:extLst>
              <a:ext uri="{FF2B5EF4-FFF2-40B4-BE49-F238E27FC236}">
                <a16:creationId xmlns:a16="http://schemas.microsoft.com/office/drawing/2014/main" id="{0DE08651-4502-AF46-8074-5CC76678AD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599" y="5849938"/>
            <a:ext cx="812800" cy="812800"/>
          </a:xfrm>
          <a:prstGeom prst="rect">
            <a:avLst/>
          </a:prstGeom>
        </p:spPr>
      </p:pic>
    </p:spTree>
    <p:extLst>
      <p:ext uri="{BB962C8B-B14F-4D97-AF65-F5344CB8AC3E}">
        <p14:creationId xmlns:p14="http://schemas.microsoft.com/office/powerpoint/2010/main" val="421643811"/>
      </p:ext>
    </p:extLst>
  </p:cSld>
  <p:clrMapOvr>
    <a:masterClrMapping/>
  </p:clrMapOvr>
  <mc:AlternateContent xmlns:mc="http://schemas.openxmlformats.org/markup-compatibility/2006" xmlns:p14="http://schemas.microsoft.com/office/powerpoint/2010/main">
    <mc:Choice Requires="p14">
      <p:transition spd="slow" p14:dur="2000" advTm="46914"/>
    </mc:Choice>
    <mc:Fallback xmlns="">
      <p:transition spd="slow" advTm="46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27" objId="4"/>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47CAF-55D1-2B4A-B178-BEF311C5E3C0}"/>
              </a:ext>
            </a:extLst>
          </p:cNvPr>
          <p:cNvSpPr>
            <a:spLocks noGrp="1"/>
          </p:cNvSpPr>
          <p:nvPr>
            <p:ph type="ctrTitle"/>
          </p:nvPr>
        </p:nvSpPr>
        <p:spPr/>
        <p:txBody>
          <a:bodyPr/>
          <a:lstStyle/>
          <a:p>
            <a:r>
              <a:rPr lang="en-US" dirty="0"/>
              <a:t>So, What’s The Hesitation?</a:t>
            </a:r>
          </a:p>
        </p:txBody>
      </p:sp>
      <p:sp>
        <p:nvSpPr>
          <p:cNvPr id="3" name="Subtitle 2">
            <a:extLst>
              <a:ext uri="{FF2B5EF4-FFF2-40B4-BE49-F238E27FC236}">
                <a16:creationId xmlns:a16="http://schemas.microsoft.com/office/drawing/2014/main" id="{EA267F3C-2BFC-3C44-9DAA-FC6F54F07F61}"/>
              </a:ext>
            </a:extLst>
          </p:cNvPr>
          <p:cNvSpPr>
            <a:spLocks noGrp="1"/>
          </p:cNvSpPr>
          <p:nvPr>
            <p:ph type="subTitle" idx="1"/>
          </p:nvPr>
        </p:nvSpPr>
        <p:spPr>
          <a:xfrm>
            <a:off x="810001" y="5280847"/>
            <a:ext cx="10572000" cy="591316"/>
          </a:xfrm>
        </p:spPr>
        <p:txBody>
          <a:bodyPr>
            <a:normAutofit/>
          </a:bodyPr>
          <a:lstStyle/>
          <a:p>
            <a:r>
              <a:rPr lang="en-US" sz="2400" dirty="0"/>
              <a:t>Would Anyone Like To Guess?</a:t>
            </a:r>
          </a:p>
        </p:txBody>
      </p:sp>
      <p:pic>
        <p:nvPicPr>
          <p:cNvPr id="4" name="Recorded Sound">
            <a:hlinkClick r:id="" action="ppaction://media"/>
            <a:extLst>
              <a:ext uri="{FF2B5EF4-FFF2-40B4-BE49-F238E27FC236}">
                <a16:creationId xmlns:a16="http://schemas.microsoft.com/office/drawing/2014/main" id="{D0C6FF0C-E280-D448-B7E1-E1BAC734A1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1" y="636347"/>
            <a:ext cx="812800" cy="812800"/>
          </a:xfrm>
          <a:prstGeom prst="rect">
            <a:avLst/>
          </a:prstGeom>
        </p:spPr>
      </p:pic>
    </p:spTree>
    <p:extLst>
      <p:ext uri="{BB962C8B-B14F-4D97-AF65-F5344CB8AC3E}">
        <p14:creationId xmlns:p14="http://schemas.microsoft.com/office/powerpoint/2010/main" val="1700230483"/>
      </p:ext>
    </p:extLst>
  </p:cSld>
  <p:clrMapOvr>
    <a:masterClrMapping/>
  </p:clrMapOvr>
  <mc:AlternateContent xmlns:mc="http://schemas.openxmlformats.org/markup-compatibility/2006" xmlns:p14="http://schemas.microsoft.com/office/powerpoint/2010/main">
    <mc:Choice Requires="p14">
      <p:transition spd="slow" p14:dur="2000" advTm="10589"/>
    </mc:Choice>
    <mc:Fallback xmlns="">
      <p:transition spd="slow" advTm="10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41" objId="4"/>
        <p14:stopEvt time="9581" objId="4"/>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FC07C-CBE4-EC43-8D26-969A7812EFF5}"/>
              </a:ext>
            </a:extLst>
          </p:cNvPr>
          <p:cNvSpPr>
            <a:spLocks noGrp="1"/>
          </p:cNvSpPr>
          <p:nvPr>
            <p:ph type="title"/>
          </p:nvPr>
        </p:nvSpPr>
        <p:spPr/>
        <p:txBody>
          <a:bodyPr/>
          <a:lstStyle/>
          <a:p>
            <a:r>
              <a:rPr lang="en-US" dirty="0"/>
              <a:t>Potential Barriers: </a:t>
            </a:r>
            <a:br>
              <a:rPr lang="en-US" dirty="0"/>
            </a:br>
            <a:r>
              <a:rPr lang="en-US" sz="3000" dirty="0"/>
              <a:t>The Demands Of Everyday Life</a:t>
            </a:r>
          </a:p>
        </p:txBody>
      </p:sp>
      <p:pic>
        <p:nvPicPr>
          <p:cNvPr id="4" name="Picture 3">
            <a:extLst>
              <a:ext uri="{FF2B5EF4-FFF2-40B4-BE49-F238E27FC236}">
                <a16:creationId xmlns:a16="http://schemas.microsoft.com/office/drawing/2014/main" id="{412CB184-0AA8-274A-AB65-94C1A63E2F46}"/>
              </a:ext>
            </a:extLst>
          </p:cNvPr>
          <p:cNvPicPr>
            <a:picLocks noChangeAspect="1"/>
          </p:cNvPicPr>
          <p:nvPr/>
        </p:nvPicPr>
        <p:blipFill>
          <a:blip r:embed="rId5"/>
          <a:stretch>
            <a:fillRect/>
          </a:stretch>
        </p:blipFill>
        <p:spPr>
          <a:xfrm>
            <a:off x="699314" y="2300185"/>
            <a:ext cx="3039092" cy="2124868"/>
          </a:xfrm>
          <a:prstGeom prst="rect">
            <a:avLst/>
          </a:prstGeom>
        </p:spPr>
      </p:pic>
      <p:pic>
        <p:nvPicPr>
          <p:cNvPr id="6" name="Picture 5">
            <a:extLst>
              <a:ext uri="{FF2B5EF4-FFF2-40B4-BE49-F238E27FC236}">
                <a16:creationId xmlns:a16="http://schemas.microsoft.com/office/drawing/2014/main" id="{1F09D636-16E1-F34A-B800-3D82CC819728}"/>
              </a:ext>
            </a:extLst>
          </p:cNvPr>
          <p:cNvPicPr>
            <a:picLocks noChangeAspect="1"/>
          </p:cNvPicPr>
          <p:nvPr/>
        </p:nvPicPr>
        <p:blipFill>
          <a:blip r:embed="rId6"/>
          <a:stretch>
            <a:fillRect/>
          </a:stretch>
        </p:blipFill>
        <p:spPr>
          <a:xfrm>
            <a:off x="8453591" y="2052672"/>
            <a:ext cx="2747810" cy="2386719"/>
          </a:xfrm>
          <a:prstGeom prst="rect">
            <a:avLst/>
          </a:prstGeom>
        </p:spPr>
      </p:pic>
      <p:pic>
        <p:nvPicPr>
          <p:cNvPr id="8" name="Picture 7">
            <a:extLst>
              <a:ext uri="{FF2B5EF4-FFF2-40B4-BE49-F238E27FC236}">
                <a16:creationId xmlns:a16="http://schemas.microsoft.com/office/drawing/2014/main" id="{F7C9A6A2-2A4A-3B42-96EE-DD6F8896D5E3}"/>
              </a:ext>
            </a:extLst>
          </p:cNvPr>
          <p:cNvPicPr>
            <a:picLocks noChangeAspect="1"/>
          </p:cNvPicPr>
          <p:nvPr/>
        </p:nvPicPr>
        <p:blipFill>
          <a:blip r:embed="rId7">
            <a:lum bright="70000" contrast="-70000"/>
          </a:blip>
          <a:stretch>
            <a:fillRect/>
          </a:stretch>
        </p:blipFill>
        <p:spPr>
          <a:xfrm>
            <a:off x="216563" y="4738905"/>
            <a:ext cx="2999999" cy="1749999"/>
          </a:xfrm>
          <a:prstGeom prst="rect">
            <a:avLst/>
          </a:prstGeom>
          <a:ln>
            <a:solidFill>
              <a:schemeClr val="tx1"/>
            </a:solidFill>
          </a:ln>
        </p:spPr>
      </p:pic>
      <p:pic>
        <p:nvPicPr>
          <p:cNvPr id="10" name="Picture 9">
            <a:extLst>
              <a:ext uri="{FF2B5EF4-FFF2-40B4-BE49-F238E27FC236}">
                <a16:creationId xmlns:a16="http://schemas.microsoft.com/office/drawing/2014/main" id="{2BEED5B4-6C5A-5A4E-8D5F-E7A2E3C90267}"/>
              </a:ext>
            </a:extLst>
          </p:cNvPr>
          <p:cNvPicPr>
            <a:picLocks noChangeAspect="1"/>
          </p:cNvPicPr>
          <p:nvPr/>
        </p:nvPicPr>
        <p:blipFill>
          <a:blip r:embed="rId8"/>
          <a:stretch>
            <a:fillRect/>
          </a:stretch>
        </p:blipFill>
        <p:spPr>
          <a:xfrm>
            <a:off x="6869795" y="4709317"/>
            <a:ext cx="2044700" cy="1786338"/>
          </a:xfrm>
          <a:prstGeom prst="rect">
            <a:avLst/>
          </a:prstGeom>
        </p:spPr>
      </p:pic>
      <p:pic>
        <p:nvPicPr>
          <p:cNvPr id="12" name="Picture 11">
            <a:extLst>
              <a:ext uri="{FF2B5EF4-FFF2-40B4-BE49-F238E27FC236}">
                <a16:creationId xmlns:a16="http://schemas.microsoft.com/office/drawing/2014/main" id="{8184DCA0-7254-AA4B-B1E9-97D9AB9B069C}"/>
              </a:ext>
            </a:extLst>
          </p:cNvPr>
          <p:cNvPicPr>
            <a:picLocks noChangeAspect="1"/>
          </p:cNvPicPr>
          <p:nvPr/>
        </p:nvPicPr>
        <p:blipFill>
          <a:blip r:embed="rId9"/>
          <a:stretch>
            <a:fillRect/>
          </a:stretch>
        </p:blipFill>
        <p:spPr>
          <a:xfrm>
            <a:off x="9214325" y="4709317"/>
            <a:ext cx="2673199" cy="1779587"/>
          </a:xfrm>
          <a:prstGeom prst="rect">
            <a:avLst/>
          </a:prstGeom>
        </p:spPr>
      </p:pic>
      <p:pic>
        <p:nvPicPr>
          <p:cNvPr id="16" name="Picture 15">
            <a:extLst>
              <a:ext uri="{FF2B5EF4-FFF2-40B4-BE49-F238E27FC236}">
                <a16:creationId xmlns:a16="http://schemas.microsoft.com/office/drawing/2014/main" id="{9B23E436-5E0E-4140-AC52-23A039E480A6}"/>
              </a:ext>
            </a:extLst>
          </p:cNvPr>
          <p:cNvPicPr>
            <a:picLocks noChangeAspect="1"/>
          </p:cNvPicPr>
          <p:nvPr/>
        </p:nvPicPr>
        <p:blipFill>
          <a:blip r:embed="rId10"/>
          <a:stretch>
            <a:fillRect/>
          </a:stretch>
        </p:blipFill>
        <p:spPr>
          <a:xfrm>
            <a:off x="3516394" y="4702566"/>
            <a:ext cx="3053569" cy="1786338"/>
          </a:xfrm>
          <a:prstGeom prst="rect">
            <a:avLst/>
          </a:prstGeom>
        </p:spPr>
      </p:pic>
      <p:pic>
        <p:nvPicPr>
          <p:cNvPr id="20" name="Picture 19">
            <a:extLst>
              <a:ext uri="{FF2B5EF4-FFF2-40B4-BE49-F238E27FC236}">
                <a16:creationId xmlns:a16="http://schemas.microsoft.com/office/drawing/2014/main" id="{075E3D2C-7C58-0C4C-847B-37AC17B71C7A}"/>
              </a:ext>
            </a:extLst>
          </p:cNvPr>
          <p:cNvPicPr>
            <a:picLocks noChangeAspect="1"/>
          </p:cNvPicPr>
          <p:nvPr/>
        </p:nvPicPr>
        <p:blipFill>
          <a:blip r:embed="rId11"/>
          <a:stretch>
            <a:fillRect/>
          </a:stretch>
        </p:blipFill>
        <p:spPr>
          <a:xfrm>
            <a:off x="4352717" y="2255333"/>
            <a:ext cx="3486563" cy="2169720"/>
          </a:xfrm>
          <a:prstGeom prst="rect">
            <a:avLst/>
          </a:prstGeom>
        </p:spPr>
      </p:pic>
      <p:sp>
        <p:nvSpPr>
          <p:cNvPr id="21" name="Rectangle 20">
            <a:extLst>
              <a:ext uri="{FF2B5EF4-FFF2-40B4-BE49-F238E27FC236}">
                <a16:creationId xmlns:a16="http://schemas.microsoft.com/office/drawing/2014/main" id="{FA4A76D0-A142-2241-8490-9CB19A936BEA}"/>
              </a:ext>
            </a:extLst>
          </p:cNvPr>
          <p:cNvSpPr/>
          <p:nvPr/>
        </p:nvSpPr>
        <p:spPr>
          <a:xfrm>
            <a:off x="9075441" y="6469223"/>
            <a:ext cx="3116559" cy="369332"/>
          </a:xfrm>
          <a:prstGeom prst="rect">
            <a:avLst/>
          </a:prstGeom>
        </p:spPr>
        <p:txBody>
          <a:bodyPr wrap="none">
            <a:spAutoFit/>
          </a:bodyPr>
          <a:lstStyle/>
          <a:p>
            <a:r>
              <a:rPr lang="en-US" dirty="0"/>
              <a:t>Election Law Title I: 5– 106</a:t>
            </a:r>
          </a:p>
        </p:txBody>
      </p:sp>
      <p:pic>
        <p:nvPicPr>
          <p:cNvPr id="9" name="Recorded Sound">
            <a:hlinkClick r:id="" action="ppaction://media"/>
            <a:extLst>
              <a:ext uri="{FF2B5EF4-FFF2-40B4-BE49-F238E27FC236}">
                <a16:creationId xmlns:a16="http://schemas.microsoft.com/office/drawing/2014/main" id="{D47332B1-FD99-3A45-8497-FD0D31BB4E6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689598" y="1487385"/>
            <a:ext cx="812800" cy="812800"/>
          </a:xfrm>
          <a:prstGeom prst="rect">
            <a:avLst/>
          </a:prstGeom>
        </p:spPr>
      </p:pic>
    </p:spTree>
    <p:extLst>
      <p:ext uri="{BB962C8B-B14F-4D97-AF65-F5344CB8AC3E}">
        <p14:creationId xmlns:p14="http://schemas.microsoft.com/office/powerpoint/2010/main" val="3517717407"/>
      </p:ext>
    </p:extLst>
  </p:cSld>
  <p:clrMapOvr>
    <a:masterClrMapping/>
  </p:clrMapOvr>
  <mc:AlternateContent xmlns:mc="http://schemas.openxmlformats.org/markup-compatibility/2006" xmlns:p14="http://schemas.microsoft.com/office/powerpoint/2010/main">
    <mc:Choice Requires="p14">
      <p:transition spd="slow" p14:dur="2000" advTm="63708"/>
    </mc:Choice>
    <mc:Fallback xmlns="">
      <p:transition spd="slow" advTm="63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29" objId="9"/>
        <p14:stopEvt time="63497" objId="9"/>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ED765E-0CC7-BD4C-8F6C-CA97E5C513BE}"/>
              </a:ext>
            </a:extLst>
          </p:cNvPr>
          <p:cNvSpPr>
            <a:spLocks noGrp="1"/>
          </p:cNvSpPr>
          <p:nvPr>
            <p:ph idx="1"/>
          </p:nvPr>
        </p:nvSpPr>
        <p:spPr>
          <a:xfrm>
            <a:off x="810000" y="2222287"/>
            <a:ext cx="10571998" cy="4364251"/>
          </a:xfrm>
        </p:spPr>
        <p:txBody>
          <a:bodyPr>
            <a:normAutofit/>
          </a:bodyPr>
          <a:lstStyle/>
          <a:p>
            <a:r>
              <a:rPr lang="en-US" sz="2800" dirty="0"/>
              <a:t>Anxiety– </a:t>
            </a:r>
          </a:p>
          <a:p>
            <a:pPr marL="914400" lvl="1" indent="-457200">
              <a:buFont typeface="+mj-lt"/>
              <a:buAutoNum type="alphaUcPeriod"/>
            </a:pPr>
            <a:r>
              <a:rPr lang="en-US" sz="2400" dirty="0"/>
              <a:t>Social Anxiety Disorder:</a:t>
            </a:r>
          </a:p>
          <a:p>
            <a:pPr lvl="2">
              <a:buFont typeface="Wingdings" pitchFamily="2" charset="2"/>
              <a:buChar char="§"/>
            </a:pPr>
            <a:r>
              <a:rPr lang="en-US" sz="2000" dirty="0"/>
              <a:t>Feeling overwhelmingly worried and/or self-consciousness about everyday social situations</a:t>
            </a:r>
          </a:p>
          <a:p>
            <a:pPr marL="914400" lvl="1" indent="-457200">
              <a:buFont typeface="+mj-lt"/>
              <a:buAutoNum type="alphaUcPeriod"/>
            </a:pPr>
            <a:r>
              <a:rPr lang="en-US" sz="2200" dirty="0"/>
              <a:t>Generalized Anxiety Disorder:</a:t>
            </a:r>
          </a:p>
          <a:p>
            <a:pPr lvl="2">
              <a:buFont typeface="Wingdings" pitchFamily="2" charset="2"/>
              <a:buChar char="§"/>
            </a:pPr>
            <a:r>
              <a:rPr lang="en-US" sz="2000" dirty="0"/>
              <a:t>Feeling excessively/unrealistically worried and tense for little or no reason</a:t>
            </a:r>
          </a:p>
          <a:p>
            <a:pPr lvl="0">
              <a:buClr>
                <a:srgbClr val="00C6BB"/>
              </a:buClr>
            </a:pPr>
            <a:r>
              <a:rPr lang="en-US" sz="2600" dirty="0">
                <a:solidFill>
                  <a:prstClr val="white"/>
                </a:solidFill>
              </a:rPr>
              <a:t>Both, result in feeling disempowered and futile</a:t>
            </a:r>
          </a:p>
          <a:p>
            <a:pPr lvl="0">
              <a:buClr>
                <a:srgbClr val="00C6BB"/>
              </a:buClr>
            </a:pPr>
            <a:r>
              <a:rPr lang="en-US" sz="2600" dirty="0">
                <a:solidFill>
                  <a:prstClr val="white"/>
                </a:solidFill>
              </a:rPr>
              <a:t>The goal: To feel empowered and purpose-driven</a:t>
            </a:r>
          </a:p>
        </p:txBody>
      </p:sp>
      <p:sp>
        <p:nvSpPr>
          <p:cNvPr id="5" name="Title 4">
            <a:extLst>
              <a:ext uri="{FF2B5EF4-FFF2-40B4-BE49-F238E27FC236}">
                <a16:creationId xmlns:a16="http://schemas.microsoft.com/office/drawing/2014/main" id="{9E6228B7-9074-F142-9ECD-CA432A899BCD}"/>
              </a:ext>
            </a:extLst>
          </p:cNvPr>
          <p:cNvSpPr>
            <a:spLocks noGrp="1"/>
          </p:cNvSpPr>
          <p:nvPr>
            <p:ph type="title"/>
          </p:nvPr>
        </p:nvSpPr>
        <p:spPr/>
        <p:txBody>
          <a:bodyPr/>
          <a:lstStyle/>
          <a:p>
            <a:r>
              <a:rPr lang="en-US" sz="4400" dirty="0"/>
              <a:t>Mental Health Issues</a:t>
            </a:r>
          </a:p>
        </p:txBody>
      </p:sp>
      <p:pic>
        <p:nvPicPr>
          <p:cNvPr id="2" name="Recorded Sound">
            <a:hlinkClick r:id="" action="ppaction://media"/>
            <a:extLst>
              <a:ext uri="{FF2B5EF4-FFF2-40B4-BE49-F238E27FC236}">
                <a16:creationId xmlns:a16="http://schemas.microsoft.com/office/drawing/2014/main" id="{DC75A97C-170F-4F44-B5B5-647DF0EB44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599" y="1815887"/>
            <a:ext cx="812800" cy="812800"/>
          </a:xfrm>
          <a:prstGeom prst="rect">
            <a:avLst/>
          </a:prstGeom>
        </p:spPr>
      </p:pic>
    </p:spTree>
    <p:extLst>
      <p:ext uri="{BB962C8B-B14F-4D97-AF65-F5344CB8AC3E}">
        <p14:creationId xmlns:p14="http://schemas.microsoft.com/office/powerpoint/2010/main" val="1521215989"/>
      </p:ext>
    </p:extLst>
  </p:cSld>
  <p:clrMapOvr>
    <a:masterClrMapping/>
  </p:clrMapOvr>
  <mc:AlternateContent xmlns:mc="http://schemas.openxmlformats.org/markup-compatibility/2006" xmlns:p14="http://schemas.microsoft.com/office/powerpoint/2010/main">
    <mc:Choice Requires="p14">
      <p:transition spd="slow" p14:dur="2000" advTm="31402"/>
    </mc:Choice>
    <mc:Fallback xmlns="">
      <p:transition spd="slow" advTm="31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40" objId="2"/>
        <p14:stopEvt time="31344" objId="2"/>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F8FB5-D0A8-E94B-9EAC-F7B70E4BADA0}"/>
              </a:ext>
            </a:extLst>
          </p:cNvPr>
          <p:cNvSpPr>
            <a:spLocks noGrp="1"/>
          </p:cNvSpPr>
          <p:nvPr>
            <p:ph type="title"/>
          </p:nvPr>
        </p:nvSpPr>
        <p:spPr/>
        <p:txBody>
          <a:bodyPr/>
          <a:lstStyle/>
          <a:p>
            <a:r>
              <a:rPr lang="en-US" sz="4400" dirty="0"/>
              <a:t>Mental Health Issues</a:t>
            </a:r>
          </a:p>
        </p:txBody>
      </p:sp>
      <p:sp>
        <p:nvSpPr>
          <p:cNvPr id="3" name="Content Placeholder 2">
            <a:extLst>
              <a:ext uri="{FF2B5EF4-FFF2-40B4-BE49-F238E27FC236}">
                <a16:creationId xmlns:a16="http://schemas.microsoft.com/office/drawing/2014/main" id="{EEFE093C-CC87-924F-A317-D52ACECF2FED}"/>
              </a:ext>
            </a:extLst>
          </p:cNvPr>
          <p:cNvSpPr>
            <a:spLocks noGrp="1"/>
          </p:cNvSpPr>
          <p:nvPr>
            <p:ph idx="1"/>
          </p:nvPr>
        </p:nvSpPr>
        <p:spPr>
          <a:xfrm>
            <a:off x="818712" y="2222287"/>
            <a:ext cx="10554574" cy="4378538"/>
          </a:xfrm>
        </p:spPr>
        <p:txBody>
          <a:bodyPr>
            <a:normAutofit lnSpcReduction="10000"/>
          </a:bodyPr>
          <a:lstStyle/>
          <a:p>
            <a:r>
              <a:rPr lang="en-US" sz="2800" dirty="0"/>
              <a:t>Stress–</a:t>
            </a:r>
          </a:p>
          <a:p>
            <a:pPr marL="914400" lvl="1" indent="-457200">
              <a:buFont typeface="+mj-lt"/>
              <a:buAutoNum type="alphaUcPeriod"/>
            </a:pPr>
            <a:r>
              <a:rPr lang="en-US" sz="2400" dirty="0"/>
              <a:t>Acute:</a:t>
            </a:r>
          </a:p>
          <a:p>
            <a:pPr lvl="2">
              <a:buFont typeface="Wingdings" pitchFamily="2" charset="2"/>
              <a:buChar char="§"/>
            </a:pPr>
            <a:r>
              <a:rPr lang="en-US" sz="2000" dirty="0"/>
              <a:t>Anger, anxiety, and irritability</a:t>
            </a:r>
          </a:p>
          <a:p>
            <a:pPr marL="914400" lvl="1" indent="-457200">
              <a:buFont typeface="+mj-lt"/>
              <a:buAutoNum type="alphaUcPeriod"/>
            </a:pPr>
            <a:r>
              <a:rPr lang="en-US" sz="2400" dirty="0"/>
              <a:t>Episodic:</a:t>
            </a:r>
          </a:p>
          <a:p>
            <a:pPr lvl="2">
              <a:buFont typeface="Wingdings" pitchFamily="2" charset="2"/>
              <a:buChar char="§"/>
            </a:pPr>
            <a:r>
              <a:rPr lang="en-US" sz="2000" dirty="0"/>
              <a:t>Ceaseless worrying and emotional distress</a:t>
            </a:r>
          </a:p>
          <a:p>
            <a:pPr marL="914400" lvl="1" indent="-457200">
              <a:buFont typeface="+mj-lt"/>
              <a:buAutoNum type="alphaUcPeriod"/>
            </a:pPr>
            <a:r>
              <a:rPr lang="en-US" sz="2400" dirty="0"/>
              <a:t>Chronic:</a:t>
            </a:r>
          </a:p>
          <a:p>
            <a:pPr lvl="2">
              <a:buFont typeface="Wingdings" pitchFamily="2" charset="2"/>
              <a:buChar char="§"/>
            </a:pPr>
            <a:r>
              <a:rPr lang="en-US" sz="2000" dirty="0"/>
              <a:t>Sudden irritability, problems with concentration, and narrowed perception</a:t>
            </a:r>
          </a:p>
          <a:p>
            <a:r>
              <a:rPr lang="en-US" sz="2600" dirty="0"/>
              <a:t>All, result in feeling incapable and lack of efficacy</a:t>
            </a:r>
          </a:p>
          <a:p>
            <a:r>
              <a:rPr lang="en-US" sz="2600" dirty="0"/>
              <a:t>The Goal: To feel confident and able to do for one’s self</a:t>
            </a:r>
          </a:p>
        </p:txBody>
      </p:sp>
      <p:pic>
        <p:nvPicPr>
          <p:cNvPr id="4" name="Recorded Sound">
            <a:hlinkClick r:id="" action="ppaction://media"/>
            <a:extLst>
              <a:ext uri="{FF2B5EF4-FFF2-40B4-BE49-F238E27FC236}">
                <a16:creationId xmlns:a16="http://schemas.microsoft.com/office/drawing/2014/main" id="{93AB19E4-AB84-5946-AE04-925F349D81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599" y="1815887"/>
            <a:ext cx="812800" cy="812800"/>
          </a:xfrm>
          <a:prstGeom prst="rect">
            <a:avLst/>
          </a:prstGeom>
        </p:spPr>
      </p:pic>
    </p:spTree>
    <p:extLst>
      <p:ext uri="{BB962C8B-B14F-4D97-AF65-F5344CB8AC3E}">
        <p14:creationId xmlns:p14="http://schemas.microsoft.com/office/powerpoint/2010/main" val="4051142413"/>
      </p:ext>
    </p:extLst>
  </p:cSld>
  <p:clrMapOvr>
    <a:masterClrMapping/>
  </p:clrMapOvr>
  <mc:AlternateContent xmlns:mc="http://schemas.openxmlformats.org/markup-compatibility/2006" xmlns:p14="http://schemas.microsoft.com/office/powerpoint/2010/main">
    <mc:Choice Requires="p14">
      <p:transition spd="slow" p14:dur="2000" advTm="34178"/>
    </mc:Choice>
    <mc:Fallback xmlns="">
      <p:transition spd="slow" advTm="34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39" objId="4"/>
        <p14:stopEvt time="33812" objId="4"/>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F8FB5-D0A8-E94B-9EAC-F7B70E4BADA0}"/>
              </a:ext>
            </a:extLst>
          </p:cNvPr>
          <p:cNvSpPr>
            <a:spLocks noGrp="1"/>
          </p:cNvSpPr>
          <p:nvPr>
            <p:ph type="title"/>
          </p:nvPr>
        </p:nvSpPr>
        <p:spPr/>
        <p:txBody>
          <a:bodyPr/>
          <a:lstStyle/>
          <a:p>
            <a:r>
              <a:rPr lang="en-US" sz="4400" dirty="0"/>
              <a:t>Mental Health Issues</a:t>
            </a:r>
          </a:p>
        </p:txBody>
      </p:sp>
      <p:sp>
        <p:nvSpPr>
          <p:cNvPr id="3" name="Content Placeholder 2">
            <a:extLst>
              <a:ext uri="{FF2B5EF4-FFF2-40B4-BE49-F238E27FC236}">
                <a16:creationId xmlns:a16="http://schemas.microsoft.com/office/drawing/2014/main" id="{EEFE093C-CC87-924F-A317-D52ACECF2FED}"/>
              </a:ext>
            </a:extLst>
          </p:cNvPr>
          <p:cNvSpPr>
            <a:spLocks noGrp="1"/>
          </p:cNvSpPr>
          <p:nvPr>
            <p:ph idx="1"/>
          </p:nvPr>
        </p:nvSpPr>
        <p:spPr>
          <a:xfrm>
            <a:off x="810000" y="2222287"/>
            <a:ext cx="10571998" cy="4449976"/>
          </a:xfrm>
        </p:spPr>
        <p:txBody>
          <a:bodyPr>
            <a:normAutofit lnSpcReduction="10000"/>
          </a:bodyPr>
          <a:lstStyle/>
          <a:p>
            <a:r>
              <a:rPr lang="en-US" sz="2800" dirty="0"/>
              <a:t>Trauma– </a:t>
            </a:r>
          </a:p>
          <a:p>
            <a:pPr marL="914400" lvl="1" indent="-457200">
              <a:buFont typeface="+mj-lt"/>
              <a:buAutoNum type="alphaUcPeriod"/>
            </a:pPr>
            <a:r>
              <a:rPr lang="en-US" sz="2400" dirty="0"/>
              <a:t>Direct: </a:t>
            </a:r>
          </a:p>
          <a:p>
            <a:pPr lvl="2">
              <a:buFont typeface="Wingdings" pitchFamily="2" charset="2"/>
              <a:buChar char="§"/>
            </a:pPr>
            <a:r>
              <a:rPr lang="en-US" sz="2200" dirty="0"/>
              <a:t>To directly experience physical trauma or to witnessing it</a:t>
            </a:r>
          </a:p>
          <a:p>
            <a:pPr lvl="3">
              <a:buFont typeface="Arial" panose="020B0604020202020204" pitchFamily="34" charset="0"/>
              <a:buChar char="•"/>
            </a:pPr>
            <a:r>
              <a:rPr lang="en-US" sz="2000" dirty="0"/>
              <a:t>Ex: Rape</a:t>
            </a:r>
          </a:p>
          <a:p>
            <a:pPr marL="914400" lvl="1" indent="-457200">
              <a:buFont typeface="+mj-lt"/>
              <a:buAutoNum type="alphaUcPeriod"/>
            </a:pPr>
            <a:r>
              <a:rPr lang="en-US" sz="2400" dirty="0"/>
              <a:t>Indirect: </a:t>
            </a:r>
          </a:p>
          <a:p>
            <a:pPr lvl="2">
              <a:buFont typeface="Wingdings" pitchFamily="2" charset="2"/>
              <a:buChar char="§"/>
            </a:pPr>
            <a:r>
              <a:rPr lang="en-US" sz="2200" dirty="0"/>
              <a:t>Has a tremendous indirect impact on the individual</a:t>
            </a:r>
          </a:p>
          <a:p>
            <a:pPr lvl="3">
              <a:buFont typeface="Arial" panose="020B0604020202020204" pitchFamily="34" charset="0"/>
              <a:buChar char="•"/>
            </a:pPr>
            <a:r>
              <a:rPr lang="en-US" sz="2000" dirty="0"/>
              <a:t>Ex: 9/11</a:t>
            </a:r>
          </a:p>
          <a:p>
            <a:r>
              <a:rPr lang="en-US" sz="2600" dirty="0"/>
              <a:t>Both, result in feeling a lack of control over one’s surroundings</a:t>
            </a:r>
          </a:p>
          <a:p>
            <a:r>
              <a:rPr lang="en-US" sz="2600" dirty="0"/>
              <a:t>The Goal: To feel and be in control of one’s narrative</a:t>
            </a:r>
          </a:p>
        </p:txBody>
      </p:sp>
      <p:pic>
        <p:nvPicPr>
          <p:cNvPr id="4" name="Recorded Sound">
            <a:hlinkClick r:id="" action="ppaction://media"/>
            <a:extLst>
              <a:ext uri="{FF2B5EF4-FFF2-40B4-BE49-F238E27FC236}">
                <a16:creationId xmlns:a16="http://schemas.microsoft.com/office/drawing/2014/main" id="{50C92E4E-3A73-034F-87E4-96E8922F6E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599" y="1815887"/>
            <a:ext cx="812800" cy="812800"/>
          </a:xfrm>
          <a:prstGeom prst="rect">
            <a:avLst/>
          </a:prstGeom>
        </p:spPr>
      </p:pic>
    </p:spTree>
    <p:extLst>
      <p:ext uri="{BB962C8B-B14F-4D97-AF65-F5344CB8AC3E}">
        <p14:creationId xmlns:p14="http://schemas.microsoft.com/office/powerpoint/2010/main" val="4165354288"/>
      </p:ext>
    </p:extLst>
  </p:cSld>
  <p:clrMapOvr>
    <a:masterClrMapping/>
  </p:clrMapOvr>
  <mc:AlternateContent xmlns:mc="http://schemas.openxmlformats.org/markup-compatibility/2006" xmlns:p14="http://schemas.microsoft.com/office/powerpoint/2010/main">
    <mc:Choice Requires="p14">
      <p:transition spd="slow" p14:dur="2000" advTm="36443"/>
    </mc:Choice>
    <mc:Fallback xmlns="">
      <p:transition spd="slow" advTm="36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34" objId="4"/>
        <p14:stopEvt time="36392" objId="4"/>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F8FB5-D0A8-E94B-9EAC-F7B70E4BADA0}"/>
              </a:ext>
            </a:extLst>
          </p:cNvPr>
          <p:cNvSpPr>
            <a:spLocks noGrp="1"/>
          </p:cNvSpPr>
          <p:nvPr>
            <p:ph type="title"/>
          </p:nvPr>
        </p:nvSpPr>
        <p:spPr/>
        <p:txBody>
          <a:bodyPr/>
          <a:lstStyle/>
          <a:p>
            <a:r>
              <a:rPr lang="en-US" sz="4400" dirty="0"/>
              <a:t>Mental Health Issues</a:t>
            </a:r>
          </a:p>
        </p:txBody>
      </p:sp>
      <p:sp>
        <p:nvSpPr>
          <p:cNvPr id="3" name="Content Placeholder 2">
            <a:extLst>
              <a:ext uri="{FF2B5EF4-FFF2-40B4-BE49-F238E27FC236}">
                <a16:creationId xmlns:a16="http://schemas.microsoft.com/office/drawing/2014/main" id="{EEFE093C-CC87-924F-A317-D52ACECF2FED}"/>
              </a:ext>
            </a:extLst>
          </p:cNvPr>
          <p:cNvSpPr>
            <a:spLocks noGrp="1"/>
          </p:cNvSpPr>
          <p:nvPr>
            <p:ph idx="1"/>
          </p:nvPr>
        </p:nvSpPr>
        <p:spPr>
          <a:xfrm>
            <a:off x="818712" y="2114549"/>
            <a:ext cx="10554574" cy="4600575"/>
          </a:xfrm>
        </p:spPr>
        <p:txBody>
          <a:bodyPr>
            <a:normAutofit fontScale="92500" lnSpcReduction="10000"/>
          </a:bodyPr>
          <a:lstStyle/>
          <a:p>
            <a:r>
              <a:rPr lang="en-US" sz="2800" dirty="0"/>
              <a:t>Depression</a:t>
            </a:r>
          </a:p>
          <a:p>
            <a:pPr marL="914400" lvl="1" indent="-457200">
              <a:buFont typeface="+mj-lt"/>
              <a:buAutoNum type="alphaUcPeriod"/>
            </a:pPr>
            <a:r>
              <a:rPr lang="en-US" sz="2400" dirty="0"/>
              <a:t>Major Depression: </a:t>
            </a:r>
          </a:p>
          <a:p>
            <a:pPr lvl="2">
              <a:buFont typeface="Wingdings" pitchFamily="2" charset="2"/>
              <a:buChar char="§"/>
            </a:pPr>
            <a:r>
              <a:rPr lang="en-US" sz="2200" dirty="0"/>
              <a:t>Loss of interest or pleasure in your activities; feeling restless and agitated; feeling sluggish or slowed down physically or mentally; being tired and without energy; feeling worthless or guilty; trouble concentrating or making decisions; suicide ideation</a:t>
            </a:r>
          </a:p>
          <a:p>
            <a:pPr marL="914400" lvl="1" indent="-457200">
              <a:buFont typeface="+mj-lt"/>
              <a:buAutoNum type="alphaUcPeriod"/>
            </a:pPr>
            <a:r>
              <a:rPr lang="en-US" sz="2400" dirty="0"/>
              <a:t>Persistent Depressive Disorder: </a:t>
            </a:r>
          </a:p>
          <a:p>
            <a:pPr lvl="2">
              <a:buFont typeface="Wingdings" pitchFamily="2" charset="2"/>
              <a:buChar char="§"/>
            </a:pPr>
            <a:r>
              <a:rPr lang="en-US" sz="2200" dirty="0"/>
              <a:t>Low self-esteem, trouble concentrating or making decisions, feel hopeless, and/or social isolation</a:t>
            </a:r>
          </a:p>
          <a:p>
            <a:r>
              <a:rPr lang="en-US" sz="2800" dirty="0"/>
              <a:t>Both, result in a feeling of worthlessness and disenfranchised</a:t>
            </a:r>
          </a:p>
          <a:p>
            <a:r>
              <a:rPr lang="en-US" sz="2800" dirty="0"/>
              <a:t>The Goal: To feel a sense of worth and belonging</a:t>
            </a:r>
          </a:p>
        </p:txBody>
      </p:sp>
      <p:pic>
        <p:nvPicPr>
          <p:cNvPr id="4" name="Recorded Sound">
            <a:hlinkClick r:id="" action="ppaction://media"/>
            <a:extLst>
              <a:ext uri="{FF2B5EF4-FFF2-40B4-BE49-F238E27FC236}">
                <a16:creationId xmlns:a16="http://schemas.microsoft.com/office/drawing/2014/main" id="{C5F02531-9EEB-B543-BD55-18656900F8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599" y="1708149"/>
            <a:ext cx="812800" cy="812800"/>
          </a:xfrm>
          <a:prstGeom prst="rect">
            <a:avLst/>
          </a:prstGeom>
        </p:spPr>
      </p:pic>
    </p:spTree>
    <p:extLst>
      <p:ext uri="{BB962C8B-B14F-4D97-AF65-F5344CB8AC3E}">
        <p14:creationId xmlns:p14="http://schemas.microsoft.com/office/powerpoint/2010/main" val="2951968516"/>
      </p:ext>
    </p:extLst>
  </p:cSld>
  <p:clrMapOvr>
    <a:masterClrMapping/>
  </p:clrMapOvr>
  <mc:AlternateContent xmlns:mc="http://schemas.openxmlformats.org/markup-compatibility/2006" xmlns:p14="http://schemas.microsoft.com/office/powerpoint/2010/main">
    <mc:Choice Requires="p14">
      <p:transition spd="slow" p14:dur="2000" advTm="45012"/>
    </mc:Choice>
    <mc:Fallback xmlns="">
      <p:transition spd="slow" advTm="45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40" objId="4"/>
        <p14:stopEvt time="43818" objId="4"/>
      </p14:showEvtLst>
    </p:ext>
  </p:extLs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Quotable</Template>
  <TotalTime>16096</TotalTime>
  <Words>1093</Words>
  <Application>Microsoft Macintosh PowerPoint</Application>
  <PresentationFormat>Widescreen</PresentationFormat>
  <Paragraphs>112</Paragraphs>
  <Slides>20</Slides>
  <Notes>1</Notes>
  <HiddenSlides>0</HiddenSlides>
  <MMClips>20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Century Gothic</vt:lpstr>
      <vt:lpstr>Wingdings</vt:lpstr>
      <vt:lpstr>Wingdings 2</vt:lpstr>
      <vt:lpstr>Quotable</vt:lpstr>
      <vt:lpstr>Political Engagement: A Supplemental Aid To Mental Health</vt:lpstr>
      <vt:lpstr>AGENDA</vt:lpstr>
      <vt:lpstr>How Is Voting A Mental Health Aid?</vt:lpstr>
      <vt:lpstr>So, What’s The Hesitation?</vt:lpstr>
      <vt:lpstr>Potential Barriers:  The Demands Of Everyday Life</vt:lpstr>
      <vt:lpstr>Mental Health Issues</vt:lpstr>
      <vt:lpstr>Mental Health Issues</vt:lpstr>
      <vt:lpstr>Mental Health Issues</vt:lpstr>
      <vt:lpstr>Mental Health Issues</vt:lpstr>
      <vt:lpstr>Now, Let’s Connect The Pieces!</vt:lpstr>
      <vt:lpstr>Cognitive Behavioral Therapy (CBT)</vt:lpstr>
      <vt:lpstr>Applying Cognitive Behavioral Therapy</vt:lpstr>
      <vt:lpstr>The Correlation: Psychological Impact</vt:lpstr>
      <vt:lpstr>The Correlation: Social Impact</vt:lpstr>
      <vt:lpstr>Empowerment</vt:lpstr>
      <vt:lpstr>Clinical Barriers</vt:lpstr>
      <vt:lpstr>How Do We…</vt:lpstr>
      <vt:lpstr>Clinical Dialogue</vt:lpstr>
      <vt:lpstr>THANK YOU </vt:lpstr>
      <vt:lpstr>PowerPoint Presentation</vt:lpstr>
    </vt:vector>
  </TitlesOfParts>
  <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Voting: A Supplemental Aid To Mental Health</dc:title>
  <dc:creator/>
  <cp:lastModifiedBy>Marks-Hamilton, Gustaf</cp:lastModifiedBy>
  <cp:revision>48</cp:revision>
  <dcterms:created xsi:type="dcterms:W3CDTF">2018-03-16T02:40:28Z</dcterms:created>
  <dcterms:modified xsi:type="dcterms:W3CDTF">2018-08-05T22:19:10Z</dcterms:modified>
</cp:coreProperties>
</file>